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13"/>
  </p:notesMasterIdLst>
  <p:sldIdLst>
    <p:sldId id="286" r:id="rId5"/>
    <p:sldId id="284" r:id="rId6"/>
    <p:sldId id="257" r:id="rId7"/>
    <p:sldId id="262" r:id="rId8"/>
    <p:sldId id="263" r:id="rId9"/>
    <p:sldId id="285" r:id="rId10"/>
    <p:sldId id="289" r:id="rId11"/>
    <p:sldId id="29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BF7255-D1CA-50B6-E16D-18ECD8A87D9F}" name="Friederike Sadewasser" initials="FS" userId="S::f.sadewasser@ma-web.nl::b575c141-db8c-44fb-896f-45746fc7f449" providerId="AD"/>
  <p188:author id="{DF8F1367-CF71-18B8-C7D7-8A5D469295DF}" name="Matthijs Uivel" initials="MU" userId="S::m.uivel@ma-web.nl::71a8067a-9092-4713-81d9-9ed143d3b5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4A8D"/>
    <a:srgbClr val="624991"/>
    <a:srgbClr val="DF3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p:restoredTop sz="53197"/>
  </p:normalViewPr>
  <p:slideViewPr>
    <p:cSldViewPr snapToGrid="0">
      <p:cViewPr varScale="1">
        <p:scale>
          <a:sx n="65" d="100"/>
          <a:sy n="65" d="100"/>
        </p:scale>
        <p:origin x="2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van der Meiden" userId="7d47016d-e1d4-4103-8c44-4186af72fb29" providerId="ADAL" clId="{EAC69B7A-C216-464F-805A-5C0C8D044C97}"/>
    <pc:docChg chg="undo custSel delSld modSld">
      <pc:chgData name="Miriam van der Meiden" userId="7d47016d-e1d4-4103-8c44-4186af72fb29" providerId="ADAL" clId="{EAC69B7A-C216-464F-805A-5C0C8D044C97}" dt="2023-02-10T15:01:49.633" v="56" actId="20577"/>
      <pc:docMkLst>
        <pc:docMk/>
      </pc:docMkLst>
      <pc:sldChg chg="modSp mod">
        <pc:chgData name="Miriam van der Meiden" userId="7d47016d-e1d4-4103-8c44-4186af72fb29" providerId="ADAL" clId="{EAC69B7A-C216-464F-805A-5C0C8D044C97}" dt="2023-02-10T14:59:57.946" v="52" actId="207"/>
        <pc:sldMkLst>
          <pc:docMk/>
          <pc:sldMk cId="2368338934" sldId="257"/>
        </pc:sldMkLst>
        <pc:spChg chg="mod">
          <ac:chgData name="Miriam van der Meiden" userId="7d47016d-e1d4-4103-8c44-4186af72fb29" providerId="ADAL" clId="{EAC69B7A-C216-464F-805A-5C0C8D044C97}" dt="2023-02-10T14:39:33.328" v="5" actId="1076"/>
          <ac:spMkLst>
            <pc:docMk/>
            <pc:sldMk cId="2368338934" sldId="257"/>
            <ac:spMk id="2" creationId="{110D2D82-413A-532D-9C73-8557A888D6D7}"/>
          </ac:spMkLst>
        </pc:spChg>
        <pc:picChg chg="mod">
          <ac:chgData name="Miriam van der Meiden" userId="7d47016d-e1d4-4103-8c44-4186af72fb29" providerId="ADAL" clId="{EAC69B7A-C216-464F-805A-5C0C8D044C97}" dt="2023-02-10T14:59:57.946" v="52" actId="207"/>
          <ac:picMkLst>
            <pc:docMk/>
            <pc:sldMk cId="2368338934" sldId="257"/>
            <ac:picMk id="4" creationId="{A3B69DD5-D4D7-8815-68DE-938D8FFB56FF}"/>
          </ac:picMkLst>
        </pc:picChg>
      </pc:sldChg>
      <pc:sldChg chg="modSp del mod">
        <pc:chgData name="Miriam van der Meiden" userId="7d47016d-e1d4-4103-8c44-4186af72fb29" providerId="ADAL" clId="{EAC69B7A-C216-464F-805A-5C0C8D044C97}" dt="2023-02-10T14:39:16.964" v="3" actId="2696"/>
        <pc:sldMkLst>
          <pc:docMk/>
          <pc:sldMk cId="454767307" sldId="259"/>
        </pc:sldMkLst>
        <pc:spChg chg="mod">
          <ac:chgData name="Miriam van der Meiden" userId="7d47016d-e1d4-4103-8c44-4186af72fb29" providerId="ADAL" clId="{EAC69B7A-C216-464F-805A-5C0C8D044C97}" dt="2023-02-10T14:38:10.687" v="2" actId="20577"/>
          <ac:spMkLst>
            <pc:docMk/>
            <pc:sldMk cId="454767307" sldId="259"/>
            <ac:spMk id="2" creationId="{9C3743C7-752C-4FEB-E851-114A88CEDC8F}"/>
          </ac:spMkLst>
        </pc:spChg>
      </pc:sldChg>
      <pc:sldChg chg="modSp mod modNotesTx">
        <pc:chgData name="Miriam van der Meiden" userId="7d47016d-e1d4-4103-8c44-4186af72fb29" providerId="ADAL" clId="{EAC69B7A-C216-464F-805A-5C0C8D044C97}" dt="2023-02-10T14:59:51.224" v="51" actId="207"/>
        <pc:sldMkLst>
          <pc:docMk/>
          <pc:sldMk cId="1583782092" sldId="262"/>
        </pc:sldMkLst>
        <pc:picChg chg="mod">
          <ac:chgData name="Miriam van der Meiden" userId="7d47016d-e1d4-4103-8c44-4186af72fb29" providerId="ADAL" clId="{EAC69B7A-C216-464F-805A-5C0C8D044C97}" dt="2023-02-10T14:59:47.139" v="47" actId="207"/>
          <ac:picMkLst>
            <pc:docMk/>
            <pc:sldMk cId="1583782092" sldId="262"/>
            <ac:picMk id="5" creationId="{6B380334-4CE2-7112-D144-666533B02F32}"/>
          </ac:picMkLst>
        </pc:picChg>
        <pc:picChg chg="mod">
          <ac:chgData name="Miriam van der Meiden" userId="7d47016d-e1d4-4103-8c44-4186af72fb29" providerId="ADAL" clId="{EAC69B7A-C216-464F-805A-5C0C8D044C97}" dt="2023-02-10T14:59:51.224" v="51" actId="207"/>
          <ac:picMkLst>
            <pc:docMk/>
            <pc:sldMk cId="1583782092" sldId="262"/>
            <ac:picMk id="6" creationId="{4A848E3D-4E12-4116-BFBC-BD5E06B15018}"/>
          </ac:picMkLst>
        </pc:picChg>
      </pc:sldChg>
      <pc:sldChg chg="modSp mod">
        <pc:chgData name="Miriam van der Meiden" userId="7d47016d-e1d4-4103-8c44-4186af72fb29" providerId="ADAL" clId="{EAC69B7A-C216-464F-805A-5C0C8D044C97}" dt="2023-02-10T14:41:54.997" v="17" actId="20577"/>
        <pc:sldMkLst>
          <pc:docMk/>
          <pc:sldMk cId="2175259429" sldId="263"/>
        </pc:sldMkLst>
        <pc:spChg chg="mod">
          <ac:chgData name="Miriam van der Meiden" userId="7d47016d-e1d4-4103-8c44-4186af72fb29" providerId="ADAL" clId="{EAC69B7A-C216-464F-805A-5C0C8D044C97}" dt="2023-02-10T14:41:54.997" v="17" actId="20577"/>
          <ac:spMkLst>
            <pc:docMk/>
            <pc:sldMk cId="2175259429" sldId="263"/>
            <ac:spMk id="3" creationId="{0E05A55B-C36E-F04D-6BD0-14C55A07045C}"/>
          </ac:spMkLst>
        </pc:spChg>
      </pc:sldChg>
      <pc:sldChg chg="modNotesTx">
        <pc:chgData name="Miriam van der Meiden" userId="7d47016d-e1d4-4103-8c44-4186af72fb29" providerId="ADAL" clId="{EAC69B7A-C216-464F-805A-5C0C8D044C97}" dt="2023-02-10T15:00:32.502" v="55" actId="20577"/>
        <pc:sldMkLst>
          <pc:docMk/>
          <pc:sldMk cId="2307128767" sldId="285"/>
        </pc:sldMkLst>
      </pc:sldChg>
      <pc:sldChg chg="modNotesTx">
        <pc:chgData name="Miriam van der Meiden" userId="7d47016d-e1d4-4103-8c44-4186af72fb29" providerId="ADAL" clId="{EAC69B7A-C216-464F-805A-5C0C8D044C97}" dt="2023-02-10T15:01:49.633" v="56" actId="20577"/>
        <pc:sldMkLst>
          <pc:docMk/>
          <pc:sldMk cId="2444455668" sldId="289"/>
        </pc:sldMkLst>
      </pc:sldChg>
    </pc:docChg>
  </pc:docChgLst>
  <pc:docChgLst>
    <pc:chgData name="Miriam van der Meiden" userId="7d47016d-e1d4-4103-8c44-4186af72fb29" providerId="ADAL" clId="{C2EEAE6A-7A6A-FF4B-BAA6-ACE6A11802E2}"/>
    <pc:docChg chg="modSld">
      <pc:chgData name="Miriam van der Meiden" userId="7d47016d-e1d4-4103-8c44-4186af72fb29" providerId="ADAL" clId="{C2EEAE6A-7A6A-FF4B-BAA6-ACE6A11802E2}" dt="2022-12-13T11:20:27.475" v="10" actId="20577"/>
      <pc:docMkLst>
        <pc:docMk/>
      </pc:docMkLst>
      <pc:sldChg chg="modNotesTx">
        <pc:chgData name="Miriam van der Meiden" userId="7d47016d-e1d4-4103-8c44-4186af72fb29" providerId="ADAL" clId="{C2EEAE6A-7A6A-FF4B-BAA6-ACE6A11802E2}" dt="2022-12-13T11:20:27.475" v="10" actId="20577"/>
        <pc:sldMkLst>
          <pc:docMk/>
          <pc:sldMk cId="1105697342"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93D17-1C5F-AD41-B8AA-D6C76E2EA3DB}" type="datetimeFigureOut">
              <a:rPr lang="nl-NL" smtClean="0"/>
              <a:t>06-03-2023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21C77-8613-D840-B733-3DEBB445C9F5}" type="slidenum">
              <a:rPr lang="nl-NL" smtClean="0"/>
              <a:t>‹nr.›</a:t>
            </a:fld>
            <a:endParaRPr lang="nl-NL"/>
          </a:p>
        </p:txBody>
      </p:sp>
    </p:spTree>
    <p:extLst>
      <p:ext uri="{BB962C8B-B14F-4D97-AF65-F5344CB8AC3E}">
        <p14:creationId xmlns:p14="http://schemas.microsoft.com/office/powerpoint/2010/main" val="21456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evelopgoodhabits.com/famous-journal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edium.com/@mintestudio/5-celebrities-who-keep-a-journal-a6888bc2a42b"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zkqUHCdz-w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1</a:t>
            </a:fld>
            <a:endParaRPr lang="nl-NL"/>
          </a:p>
        </p:txBody>
      </p:sp>
    </p:spTree>
    <p:extLst>
      <p:ext uri="{BB962C8B-B14F-4D97-AF65-F5344CB8AC3E}">
        <p14:creationId xmlns:p14="http://schemas.microsoft.com/office/powerpoint/2010/main" val="50976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None/>
            </a:pPr>
            <a:r>
              <a:rPr lang="nl-NL" b="1" dirty="0"/>
              <a:t>Samenvatting les</a:t>
            </a:r>
            <a:endParaRPr lang="nl-NL" b="0" dirty="0"/>
          </a:p>
          <a:p>
            <a:pPr algn="l" rtl="0" fontAlgn="base"/>
            <a:r>
              <a:rPr lang="nl-NL" sz="1800" b="0" i="0" dirty="0">
                <a:solidFill>
                  <a:srgbClr val="000000"/>
                </a:solidFill>
                <a:effectLst/>
                <a:latin typeface="Myriad Pro" panose="020B0503030403020204" pitchFamily="34" charset="0"/>
              </a:rPr>
              <a:t>Bij de start van de module geeft de docent les 1. In deze les leert de student over het belang van bijhouden van een dagboek en maakt kennis met Padlet. </a:t>
            </a:r>
          </a:p>
          <a:p>
            <a:pPr algn="l" rtl="0" fontAlgn="base"/>
            <a:endParaRPr lang="nl-NL" sz="1800" b="0" i="0" dirty="0">
              <a:solidFill>
                <a:srgbClr val="000000"/>
              </a:solidFill>
              <a:effectLst/>
              <a:latin typeface="Myriad Pro" panose="020B0503030403020204" pitchFamily="34" charset="0"/>
            </a:endParaRPr>
          </a:p>
          <a:p>
            <a:pPr algn="l" rtl="0" fontAlgn="base"/>
            <a:r>
              <a:rPr lang="nl-NL" sz="1800" b="0" i="1" dirty="0">
                <a:solidFill>
                  <a:srgbClr val="000000"/>
                </a:solidFill>
                <a:effectLst/>
                <a:latin typeface="Myriad Pro" panose="020B0503030403020204" pitchFamily="34" charset="0"/>
              </a:rPr>
              <a:t>Je kunt ervoor kiezen les 1A en les 1B direct na elkaar te geven, of op te splitsen en op twee momenten te geven. Wanneer je ervoor kiest beide lessen op één moment te geven, vervalt de afsluiting van les 1A en de eerste opdracht van les 1B. </a:t>
            </a:r>
          </a:p>
          <a:p>
            <a:pPr algn="l" rtl="0" fontAlgn="base"/>
            <a:endParaRPr lang="nl-NL" sz="1800" b="1" i="0" dirty="0">
              <a:solidFill>
                <a:srgbClr val="000000"/>
              </a:solidFill>
              <a:effectLst/>
              <a:latin typeface="Myriad Pro" panose="020B0503030403020204" pitchFamily="34" charset="0"/>
            </a:endParaRPr>
          </a:p>
          <a:p>
            <a:pPr algn="l" rtl="0" fontAlgn="base"/>
            <a:r>
              <a:rPr lang="nl-NL" sz="1800" b="1" i="0" dirty="0">
                <a:solidFill>
                  <a:srgbClr val="000000"/>
                </a:solidFill>
                <a:effectLst/>
                <a:latin typeface="Myriad Pro" panose="020B0503030403020204" pitchFamily="34" charset="0"/>
              </a:rPr>
              <a:t>Lesdoelen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b="0" i="0" u="none" strike="noStrike" dirty="0">
                <a:solidFill>
                  <a:srgbClr val="000000"/>
                </a:solidFill>
                <a:effectLst/>
              </a:rPr>
              <a:t>De student kan voordelen noemen van het bijhouden van een dagboek.</a:t>
            </a:r>
            <a:endParaRPr lang="nl-NL" b="1" i="0" u="none" strike="noStrike" dirty="0">
              <a:solidFill>
                <a:srgbClr val="000000"/>
              </a:solidFill>
              <a:effectLst/>
              <a:latin typeface="Segoe UI" panose="020B050204020402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b="0" i="0" u="none" strike="noStrike" dirty="0">
                <a:solidFill>
                  <a:srgbClr val="000000"/>
                </a:solidFill>
                <a:effectLst/>
              </a:rPr>
              <a:t>De student weet wat de opdracht “Beelddagboek” inhoudt en weet de Padlet te vinden en te gebruiken;</a:t>
            </a:r>
          </a:p>
          <a:p>
            <a:pPr algn="l" fontAlgn="base">
              <a:buFont typeface="Arial" panose="020B0604020202020204" pitchFamily="34" charset="0"/>
              <a:buNone/>
            </a:pPr>
            <a:endParaRPr lang="nl-NL" b="0" dirty="0"/>
          </a:p>
          <a:p>
            <a:pPr algn="l" fontAlgn="base">
              <a:buFont typeface="Arial" panose="020B0604020202020204" pitchFamily="34" charset="0"/>
              <a:buNone/>
            </a:pPr>
            <a:r>
              <a:rPr lang="nl-NL" b="1" dirty="0"/>
              <a:t>Op te leveren product</a:t>
            </a:r>
          </a:p>
          <a:p>
            <a:pPr algn="l" fontAlgn="base">
              <a:buFont typeface="Arial" panose="020B0604020202020204" pitchFamily="34" charset="0"/>
              <a:buNone/>
            </a:pPr>
            <a:r>
              <a:rPr lang="nl-NL" b="0" i="0" u="none" strike="noStrike" dirty="0" err="1">
                <a:solidFill>
                  <a:srgbClr val="000000"/>
                </a:solidFill>
                <a:effectLst/>
                <a:latin typeface="-webkit-standard"/>
              </a:rPr>
              <a:t>Padlet</a:t>
            </a:r>
            <a:r>
              <a:rPr lang="nl-NL" b="0" i="0" u="none" strike="noStrike" dirty="0">
                <a:solidFill>
                  <a:srgbClr val="000000"/>
                </a:solidFill>
                <a:effectLst/>
                <a:latin typeface="-webkit-standard"/>
              </a:rPr>
              <a:t> met reflectie op de les.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0" dirty="0"/>
              <a:t>Elke student heeft een reflectie op de les toegevoegd aan het Beelddagboek op </a:t>
            </a:r>
            <a:r>
              <a:rPr lang="nl-NL" b="0" dirty="0" err="1"/>
              <a:t>Padlet</a:t>
            </a:r>
            <a:r>
              <a:rPr lang="nl-NL" b="0" dirty="0"/>
              <a:t>. </a:t>
            </a:r>
          </a:p>
          <a:p>
            <a:pPr algn="l" fontAlgn="base">
              <a:buFont typeface="Arial" panose="020B0604020202020204" pitchFamily="34" charset="0"/>
              <a:buNone/>
            </a:pPr>
            <a:endParaRPr lang="nl-NL" b="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9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Vooruitkijken | Wat heb je aan een dagboek?</a:t>
            </a:r>
          </a:p>
          <a:p>
            <a:pPr algn="l"/>
            <a:endParaRPr lang="nl-NL" b="0" i="0" u="none" strike="noStrike" dirty="0">
              <a:solidFill>
                <a:srgbClr val="000000"/>
              </a:solidFill>
              <a:effectLst/>
            </a:endParaRPr>
          </a:p>
          <a:p>
            <a:pPr algn="l"/>
            <a:r>
              <a:rPr lang="nl-NL" b="0" i="0" u="none" strike="noStrike" dirty="0">
                <a:solidFill>
                  <a:srgbClr val="000000"/>
                </a:solidFill>
                <a:effectLst/>
              </a:rPr>
              <a:t>Stap 1 | Waar denk je aan bij het woord "dagboek"?</a:t>
            </a:r>
          </a:p>
          <a:p>
            <a:pPr algn="l"/>
            <a:r>
              <a:rPr lang="nl-NL" b="0" i="0" u="none" strike="noStrike" dirty="0">
                <a:solidFill>
                  <a:srgbClr val="000000"/>
                </a:solidFill>
                <a:effectLst/>
              </a:rPr>
              <a:t>Stel de vraag klassikaal of laat met z'n tweeën bespreken.</a:t>
            </a:r>
          </a:p>
          <a:p>
            <a:endParaRPr lang="nl-NL" dirty="0">
              <a:cs typeface="Calibri"/>
            </a:endParaRPr>
          </a:p>
          <a:p>
            <a:pPr algn="l"/>
            <a:r>
              <a:rPr lang="nl-NL" b="0" i="0" u="none" strike="noStrike" dirty="0">
                <a:solidFill>
                  <a:srgbClr val="000000"/>
                </a:solidFill>
                <a:effectLst/>
              </a:rPr>
              <a:t>Stap 2 | Wie heeft ervaring met een dagboek?</a:t>
            </a:r>
          </a:p>
          <a:p>
            <a:pPr algn="l"/>
            <a:r>
              <a:rPr lang="nl-NL" b="0" i="0" u="none" strike="noStrike" dirty="0">
                <a:solidFill>
                  <a:srgbClr val="000000"/>
                </a:solidFill>
                <a:effectLst/>
              </a:rPr>
              <a:t>Vraag klassikaal wie er een dagboek, blog of vlog bijhoudt, of in het verleden heeft gedaan. Je kunt ook naar beroemde mensen verwijzen die een dagboek/blog/vlog bijhielden of bijhouden. Kijk hier voor de </a:t>
            </a:r>
            <a:r>
              <a:rPr lang="nl-NL" b="0" i="0" u="none" strike="noStrike" dirty="0">
                <a:solidFill>
                  <a:srgbClr val="000000"/>
                </a:solidFill>
                <a:effectLst/>
                <a:hlinkClick r:id="rId3"/>
              </a:rPr>
              <a:t>historische grootheden</a:t>
            </a:r>
            <a:r>
              <a:rPr lang="nl-NL" b="0" i="0" u="none" strike="noStrike" dirty="0">
                <a:solidFill>
                  <a:srgbClr val="000000"/>
                </a:solidFill>
                <a:effectLst/>
              </a:rPr>
              <a:t> en hier voor de </a:t>
            </a:r>
            <a:r>
              <a:rPr lang="nl-NL" b="0" i="0" u="none" strike="noStrike" dirty="0">
                <a:solidFill>
                  <a:srgbClr val="000000"/>
                </a:solidFill>
                <a:effectLst/>
                <a:hlinkClick r:id="rId4"/>
              </a:rPr>
              <a:t>actuelere sterren</a:t>
            </a:r>
            <a:r>
              <a:rPr lang="nl-NL" b="0" i="0" u="none" strike="noStrike" dirty="0">
                <a:solidFill>
                  <a:srgbClr val="000000"/>
                </a:solidFill>
                <a:effectLst/>
              </a:rPr>
              <a:t> (studenten kennen ook vast mensen).</a:t>
            </a:r>
          </a:p>
          <a:p>
            <a:pPr algn="l"/>
            <a:r>
              <a:rPr lang="nl-NL" b="0" i="0" u="none" strike="noStrike" dirty="0">
                <a:solidFill>
                  <a:srgbClr val="000000"/>
                </a:solidFill>
                <a:effectLst/>
              </a:rPr>
              <a:t> </a:t>
            </a:r>
          </a:p>
          <a:p>
            <a:endParaRPr lang="nl-NL" dirty="0">
              <a:cs typeface="Calibri"/>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3</a:t>
            </a:fld>
            <a:endParaRPr lang="nl-NL"/>
          </a:p>
        </p:txBody>
      </p:sp>
    </p:spTree>
    <p:extLst>
      <p:ext uri="{BB962C8B-B14F-4D97-AF65-F5344CB8AC3E}">
        <p14:creationId xmlns:p14="http://schemas.microsoft.com/office/powerpoint/2010/main" val="275205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Uitvoeren 1 | In gesprek over sociale media en dagboeken</a:t>
            </a:r>
            <a:endParaRPr lang="nl-NL" b="0" i="0" u="none" strike="noStrike" dirty="0">
              <a:solidFill>
                <a:srgbClr val="000000"/>
              </a:solidFill>
              <a:effectLst/>
            </a:endParaRPr>
          </a:p>
          <a:p>
            <a:pPr algn="l"/>
            <a:endParaRPr lang="nl-NL" b="0" i="0" u="none" strike="noStrike" dirty="0">
              <a:solidFill>
                <a:srgbClr val="000000"/>
              </a:solidFill>
              <a:effectLst/>
            </a:endParaRPr>
          </a:p>
          <a:p>
            <a:pPr algn="l"/>
            <a:r>
              <a:rPr lang="nl-NL" b="0" i="0" u="none" strike="noStrike" dirty="0">
                <a:solidFill>
                  <a:srgbClr val="000000"/>
                </a:solidFill>
                <a:effectLst/>
              </a:rPr>
              <a:t>Schrijf twee stellingen op het bord of laat ze op de PowerPoint zien.</a:t>
            </a:r>
          </a:p>
          <a:p>
            <a:pPr algn="l"/>
            <a:endParaRPr lang="nl-NL" b="0" i="0" u="none" strike="noStrike" dirty="0">
              <a:solidFill>
                <a:srgbClr val="000000"/>
              </a:solidFill>
              <a:effectLst/>
            </a:endParaRPr>
          </a:p>
          <a:p>
            <a:pPr algn="l">
              <a:buFont typeface="+mj-lt"/>
              <a:buAutoNum type="arabicPeriod"/>
            </a:pPr>
            <a:r>
              <a:rPr lang="nl-NL" b="0" i="0" u="none" strike="noStrike" dirty="0">
                <a:solidFill>
                  <a:srgbClr val="000000"/>
                </a:solidFill>
                <a:effectLst/>
              </a:rPr>
              <a:t>“Sociale media zijn een soort dagboeken geworden.”</a:t>
            </a:r>
          </a:p>
          <a:p>
            <a:pPr algn="l">
              <a:buFont typeface="+mj-lt"/>
              <a:buAutoNum type="arabicPeriod"/>
            </a:pPr>
            <a:r>
              <a:rPr lang="nl-NL" b="0" i="0" u="none" strike="noStrike" dirty="0">
                <a:solidFill>
                  <a:srgbClr val="000000"/>
                </a:solidFill>
                <a:effectLst/>
              </a:rPr>
              <a:t>“Een dagboek bijhouden kan leuk zijn maar heeft geen effect op je leven.”</a:t>
            </a:r>
          </a:p>
          <a:p>
            <a:pPr algn="l"/>
            <a:endParaRPr lang="nl-NL" b="0" i="0" u="none" strike="noStrike" dirty="0">
              <a:solidFill>
                <a:srgbClr val="000000"/>
              </a:solidFill>
              <a:effectLst/>
            </a:endParaRPr>
          </a:p>
          <a:p>
            <a:pPr algn="l"/>
            <a:r>
              <a:rPr lang="nl-NL" b="0" i="0" u="none" strike="noStrike" dirty="0">
                <a:solidFill>
                  <a:srgbClr val="000000"/>
                </a:solidFill>
                <a:effectLst/>
              </a:rPr>
              <a:t>Bespreek de stellingen met de werkvorm </a:t>
            </a:r>
            <a:r>
              <a:rPr lang="nl-NL" b="0" i="1" u="none" strike="noStrike" dirty="0">
                <a:solidFill>
                  <a:srgbClr val="000000"/>
                </a:solidFill>
                <a:effectLst/>
              </a:rPr>
              <a:t>denken-delen-uitwisselen.</a:t>
            </a:r>
            <a:r>
              <a:rPr lang="nl-NL" b="0" i="0" u="none" strike="noStrike" dirty="0">
                <a:solidFill>
                  <a:srgbClr val="000000"/>
                </a:solidFill>
                <a:effectLst/>
              </a:rPr>
              <a:t> </a:t>
            </a:r>
          </a:p>
          <a:p>
            <a:pPr marL="171450" indent="-171450" algn="l">
              <a:buFontTx/>
              <a:buChar char="-"/>
            </a:pPr>
            <a:r>
              <a:rPr lang="nl-NL" b="0" i="1" u="none" strike="noStrike" dirty="0">
                <a:solidFill>
                  <a:srgbClr val="000000"/>
                </a:solidFill>
                <a:effectLst/>
              </a:rPr>
              <a:t>Denken:</a:t>
            </a:r>
            <a:r>
              <a:rPr lang="nl-NL" b="0" i="0" u="none" strike="noStrike" dirty="0">
                <a:solidFill>
                  <a:srgbClr val="000000"/>
                </a:solidFill>
                <a:effectLst/>
              </a:rPr>
              <a:t> Studenten kiezen per tweetal één van de stellingen en denken eerst 1-2 minuten in stilte na over de stelling en maken eventueel notities. </a:t>
            </a:r>
          </a:p>
          <a:p>
            <a:pPr marL="171450" indent="-171450" algn="l">
              <a:buFontTx/>
              <a:buChar char="-"/>
            </a:pPr>
            <a:r>
              <a:rPr lang="nl-NL" b="0" i="1" u="none" strike="noStrike" dirty="0">
                <a:solidFill>
                  <a:srgbClr val="000000"/>
                </a:solidFill>
                <a:effectLst/>
              </a:rPr>
              <a:t>Delen:</a:t>
            </a:r>
            <a:r>
              <a:rPr lang="nl-NL" b="0" i="0" u="none" strike="noStrike" dirty="0">
                <a:solidFill>
                  <a:srgbClr val="000000"/>
                </a:solidFill>
                <a:effectLst/>
              </a:rPr>
              <a:t> Ze praten 2 minuten met een medestudent over hun mening. </a:t>
            </a:r>
          </a:p>
          <a:p>
            <a:pPr marL="171450" indent="-171450" algn="l">
              <a:buFontTx/>
              <a:buChar char="-"/>
            </a:pPr>
            <a:r>
              <a:rPr lang="nl-NL" b="0" i="1" u="none" strike="noStrike" dirty="0">
                <a:solidFill>
                  <a:srgbClr val="000000"/>
                </a:solidFill>
                <a:effectLst/>
              </a:rPr>
              <a:t>Uitwisselen:</a:t>
            </a:r>
            <a:r>
              <a:rPr lang="nl-NL" b="0" i="0" u="none" strike="noStrike" dirty="0">
                <a:solidFill>
                  <a:srgbClr val="000000"/>
                </a:solidFill>
                <a:effectLst/>
              </a:rPr>
              <a:t> De docent vraagt een aantal studenten om hun meningen in de klas te delen. Hieruit kan een discussie ontstaan.</a:t>
            </a:r>
          </a:p>
          <a:p>
            <a:pPr fontAlgn="base"/>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4</a:t>
            </a:fld>
            <a:endParaRPr lang="nl-NL"/>
          </a:p>
        </p:txBody>
      </p:sp>
    </p:spTree>
    <p:extLst>
      <p:ext uri="{BB962C8B-B14F-4D97-AF65-F5344CB8AC3E}">
        <p14:creationId xmlns:p14="http://schemas.microsoft.com/office/powerpoint/2010/main" val="17527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Uitvoeren 2 | Wat zegt de wetenschap over het bijhouden van een dagboek?</a:t>
            </a:r>
          </a:p>
          <a:p>
            <a:pPr algn="l"/>
            <a:endParaRPr lang="nl-NL" b="0" i="0" u="none" strike="noStrike" dirty="0">
              <a:solidFill>
                <a:srgbClr val="000000"/>
              </a:solidFill>
              <a:effectLst/>
            </a:endParaRPr>
          </a:p>
          <a:p>
            <a:pPr algn="l"/>
            <a:r>
              <a:rPr lang="nl-NL" b="0" i="0" u="none" strike="noStrike" dirty="0">
                <a:solidFill>
                  <a:srgbClr val="000000"/>
                </a:solidFill>
                <a:effectLst/>
              </a:rPr>
              <a:t>Als je klas open staat voor wat meer wetenschappelijke informatie kan je </a:t>
            </a:r>
            <a:r>
              <a:rPr lang="nl-NL" b="0" i="0" u="none" strike="noStrike" dirty="0">
                <a:solidFill>
                  <a:srgbClr val="000000"/>
                </a:solidFill>
                <a:effectLst/>
                <a:hlinkClick r:id="rId3"/>
              </a:rPr>
              <a:t>deze video</a:t>
            </a:r>
            <a:r>
              <a:rPr lang="nl-NL" b="0" i="0" u="none" strike="noStrike" dirty="0">
                <a:solidFill>
                  <a:srgbClr val="000000"/>
                </a:solidFill>
                <a:effectLst/>
              </a:rPr>
              <a:t> kijken (2:10 min. </a:t>
            </a:r>
            <a:r>
              <a:rPr lang="nl-NL" b="0" i="1" u="none" strike="noStrike" dirty="0">
                <a:solidFill>
                  <a:srgbClr val="000000"/>
                </a:solidFill>
                <a:effectLst/>
              </a:rPr>
              <a:t>Waarom zou ik een dagboek bij moeten houden?)</a:t>
            </a:r>
            <a:r>
              <a:rPr lang="nl-NL" b="0" i="0" u="none" strike="noStrike" dirty="0">
                <a:solidFill>
                  <a:srgbClr val="000000"/>
                </a:solidFill>
                <a:effectLst/>
              </a:rPr>
              <a:t>. Neuro </a:t>
            </a:r>
            <a:r>
              <a:rPr lang="nl-NL" b="0" i="0" u="none" strike="noStrike" dirty="0" err="1">
                <a:solidFill>
                  <a:srgbClr val="000000"/>
                </a:solidFill>
                <a:effectLst/>
              </a:rPr>
              <a:t>Habits</a:t>
            </a:r>
            <a:r>
              <a:rPr lang="nl-NL" b="0" i="0" u="none" strike="noStrike" dirty="0">
                <a:solidFill>
                  <a:srgbClr val="000000"/>
                </a:solidFill>
                <a:effectLst/>
              </a:rPr>
              <a:t> vertelt in de video uit wetenschappelijk perspectief wat het bijhouden van een dagboek kan betekenen. Laat studenten de video kijken en in steekwoorden noteren welke voordelen genoemd worden. Bespreek de video na en leg moeilijke begrippen uit. Maak hierbij een verbinding tussen wat studenten noemden tijdens het gesprek over sociale media en dagboeken, en de video.</a:t>
            </a:r>
          </a:p>
          <a:p>
            <a:pPr algn="l"/>
            <a:endParaRPr lang="nl-NL" b="0" i="0" u="none" strike="noStrike" dirty="0">
              <a:solidFill>
                <a:srgbClr val="000000"/>
              </a:solidFill>
              <a:effectLst/>
            </a:endParaRPr>
          </a:p>
          <a:p>
            <a:pPr algn="l"/>
            <a:r>
              <a:rPr lang="nl-NL" b="0" i="0" u="none" strike="noStrike" dirty="0">
                <a:solidFill>
                  <a:srgbClr val="000000"/>
                </a:solidFill>
                <a:effectLst/>
              </a:rPr>
              <a:t>Dit wordt in de video genoemd: je leert beter met stress om te gaan; het kan helpen om bepaalde doelen te bereiken.</a:t>
            </a:r>
          </a:p>
          <a:p>
            <a:endParaRPr lang="nl-NL" dirty="0"/>
          </a:p>
          <a:p>
            <a:r>
              <a:rPr lang="nl-NL" dirty="0"/>
              <a:t>Link: </a:t>
            </a:r>
            <a:r>
              <a:rPr lang="nl-NL" dirty="0" err="1"/>
              <a:t>https</a:t>
            </a:r>
            <a:r>
              <a:rPr lang="nl-NL" dirty="0"/>
              <a:t>://</a:t>
            </a:r>
            <a:r>
              <a:rPr lang="nl-NL" dirty="0" err="1"/>
              <a:t>www.youtube.com</a:t>
            </a:r>
            <a:r>
              <a:rPr lang="nl-NL" dirty="0"/>
              <a:t>/</a:t>
            </a:r>
            <a:r>
              <a:rPr lang="nl-NL" dirty="0" err="1"/>
              <a:t>watch?v</a:t>
            </a:r>
            <a:r>
              <a:rPr lang="nl-NL" dirty="0"/>
              <a:t>=</a:t>
            </a:r>
            <a:r>
              <a:rPr lang="nl-NL" dirty="0" err="1"/>
              <a:t>zkqUHCdz-wI</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5</a:t>
            </a:fld>
            <a:endParaRPr lang="nl-NL"/>
          </a:p>
        </p:txBody>
      </p:sp>
    </p:spTree>
    <p:extLst>
      <p:ext uri="{BB962C8B-B14F-4D97-AF65-F5344CB8AC3E}">
        <p14:creationId xmlns:p14="http://schemas.microsoft.com/office/powerpoint/2010/main" val="392176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Opdracht uitleggen voor Beelddagboek</a:t>
            </a:r>
          </a:p>
          <a:p>
            <a:pPr algn="l"/>
            <a:endParaRPr lang="nl-NL" b="0" i="0" u="none" strike="noStrike" dirty="0">
              <a:solidFill>
                <a:srgbClr val="000000"/>
              </a:solidFill>
              <a:effectLst/>
            </a:endParaRPr>
          </a:p>
          <a:p>
            <a:pPr algn="l" fontAlgn="base"/>
            <a:r>
              <a:rPr lang="nl-NL" b="0" i="0" dirty="0">
                <a:solidFill>
                  <a:srgbClr val="154571"/>
                </a:solidFill>
                <a:effectLst/>
                <a:latin typeface="Open Sans" panose="020B0606030504020204" pitchFamily="34" charset="0"/>
              </a:rPr>
              <a:t>Laat aan de hand van de dia in de presentatie zien wat de student gaat doen de komende weken. De details van de opdracht zullen in les 1B aan de orde komen.</a:t>
            </a:r>
          </a:p>
          <a:p>
            <a:br>
              <a:rPr lang="nl-NL" dirty="0"/>
            </a:br>
            <a:endParaRPr lang="en-US" dirty="0">
              <a:cs typeface="Calibri"/>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6</a:t>
            </a:fld>
            <a:endParaRPr lang="nl-NL"/>
          </a:p>
        </p:txBody>
      </p:sp>
    </p:spTree>
    <p:extLst>
      <p:ext uri="{BB962C8B-B14F-4D97-AF65-F5344CB8AC3E}">
        <p14:creationId xmlns:p14="http://schemas.microsoft.com/office/powerpoint/2010/main" val="270532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latin typeface="+mn-lt"/>
              </a:rPr>
              <a:t>Terugkijken</a:t>
            </a:r>
          </a:p>
          <a:p>
            <a:pPr algn="l"/>
            <a:endParaRPr lang="nl-NL" b="1" i="0" u="none" strike="noStrike" dirty="0">
              <a:solidFill>
                <a:srgbClr val="000000"/>
              </a:solidFill>
              <a:effectLst/>
              <a:latin typeface="+mn-lt"/>
            </a:endParaRPr>
          </a:p>
          <a:p>
            <a:pPr algn="l" fontAlgn="base"/>
            <a:r>
              <a:rPr lang="nl-NL" b="0" i="0" dirty="0">
                <a:solidFill>
                  <a:srgbClr val="154571"/>
                </a:solidFill>
                <a:effectLst/>
                <a:latin typeface="+mn-lt"/>
              </a:rPr>
              <a:t>Laat studenten een account voor Padlet aanmaken en inloggen (met de schoolmail). Je laat ze terugkijken op een aparte Padlet die je zelf voor deze opdracht aanmaakt (dus niet de Padlet die je straks voor je Beelddagboek gebruikt).</a:t>
            </a:r>
          </a:p>
          <a:p>
            <a:pPr algn="l" fontAlgn="base"/>
            <a:endParaRPr lang="nl-NL" b="0" i="0" dirty="0">
              <a:solidFill>
                <a:srgbClr val="154571"/>
              </a:solidFill>
              <a:effectLst/>
              <a:latin typeface="+mn-lt"/>
            </a:endParaRPr>
          </a:p>
          <a:p>
            <a:pPr algn="l" fontAlgn="base"/>
            <a:r>
              <a:rPr lang="nl-NL" b="0" i="0" dirty="0">
                <a:solidFill>
                  <a:srgbClr val="154571"/>
                </a:solidFill>
                <a:effectLst/>
                <a:latin typeface="+mn-lt"/>
              </a:rPr>
              <a:t>Maak zelf vóór de les een Padlet aan in de stijl van ‘Kolom’. Maak drie kolommen met per kolom een vraag. Studenten beantwoorden de vraag door zelf een tekstvakje toe te voegen of (als je het aandurft) een afbeelding of foto te plaatsen. Op deze manier krijg jij feedback over de leerdoelen en maken studenten kennis met Padlet.</a:t>
            </a:r>
          </a:p>
          <a:p>
            <a:pPr algn="l" fontAlgn="base"/>
            <a:endParaRPr lang="nl-NL" b="0" i="0" dirty="0">
              <a:solidFill>
                <a:srgbClr val="154571"/>
              </a:solidFill>
              <a:effectLst/>
              <a:latin typeface="+mn-lt"/>
            </a:endParaRPr>
          </a:p>
          <a:p>
            <a:pPr algn="l" fontAlgn="base"/>
            <a:r>
              <a:rPr lang="nl-NL" b="0" i="0" dirty="0">
                <a:solidFill>
                  <a:srgbClr val="154571"/>
                </a:solidFill>
                <a:effectLst/>
                <a:latin typeface="+mn-lt"/>
              </a:rPr>
              <a:t>Vragen voor de Padlet:</a:t>
            </a:r>
          </a:p>
          <a:p>
            <a:pPr marL="228600" indent="-228600" algn="l" fontAlgn="base">
              <a:buFont typeface="+mj-lt"/>
              <a:buAutoNum type="arabicPeriod"/>
            </a:pPr>
            <a:r>
              <a:rPr lang="nl-NL" b="0" i="0" dirty="0">
                <a:solidFill>
                  <a:srgbClr val="154571"/>
                </a:solidFill>
                <a:effectLst/>
                <a:latin typeface="+mn-lt"/>
              </a:rPr>
              <a:t>Wat vond je in deze les verrassend?</a:t>
            </a:r>
          </a:p>
          <a:p>
            <a:pPr marL="228600" indent="-228600" algn="l" fontAlgn="base">
              <a:buFont typeface="+mj-lt"/>
              <a:buAutoNum type="arabicPeriod"/>
            </a:pPr>
            <a:r>
              <a:rPr lang="nl-NL" b="0" i="0" dirty="0">
                <a:solidFill>
                  <a:srgbClr val="154571"/>
                </a:solidFill>
                <a:effectLst/>
                <a:latin typeface="+mn-lt"/>
              </a:rPr>
              <a:t>Welk weetje over dagboeken is je bijgebleven?</a:t>
            </a:r>
          </a:p>
          <a:p>
            <a:pPr marL="228600" indent="-228600" algn="l" fontAlgn="base">
              <a:buFont typeface="+mj-lt"/>
              <a:buAutoNum type="arabicPeriod"/>
            </a:pPr>
            <a:r>
              <a:rPr lang="nl-NL" b="0" i="0" dirty="0">
                <a:solidFill>
                  <a:srgbClr val="154571"/>
                </a:solidFill>
                <a:effectLst/>
                <a:latin typeface="+mn-lt"/>
              </a:rPr>
              <a:t>Hoe groot is de kans dat je privé een vorm van een dagboek gaat bijhouden? (evt.: Plaats een </a:t>
            </a:r>
            <a:r>
              <a:rPr lang="nl-NL" b="0" i="0" dirty="0" err="1">
                <a:solidFill>
                  <a:srgbClr val="154571"/>
                </a:solidFill>
                <a:effectLst/>
                <a:latin typeface="+mn-lt"/>
              </a:rPr>
              <a:t>emoji</a:t>
            </a:r>
            <a:r>
              <a:rPr lang="nl-NL" b="0" i="0" dirty="0">
                <a:solidFill>
                  <a:srgbClr val="154571"/>
                </a:solidFill>
                <a:effectLst/>
                <a:latin typeface="+mn-lt"/>
              </a:rPr>
              <a:t>, foto of afbeelding.)</a:t>
            </a:r>
          </a:p>
          <a:p>
            <a:br>
              <a:rPr lang="nl-NL" dirty="0"/>
            </a:br>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7</a:t>
            </a:fld>
            <a:endParaRPr lang="nl-NL"/>
          </a:p>
        </p:txBody>
      </p:sp>
    </p:spTree>
    <p:extLst>
      <p:ext uri="{BB962C8B-B14F-4D97-AF65-F5344CB8AC3E}">
        <p14:creationId xmlns:p14="http://schemas.microsoft.com/office/powerpoint/2010/main" val="171401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D4EC5-295B-04CF-6520-5CD7819A735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6451923D-480D-7EEB-EABA-200D7AB62ABB}"/>
              </a:ext>
            </a:extLst>
          </p:cNvPr>
          <p:cNvSpPr>
            <a:spLocks noGrp="1"/>
          </p:cNvSpPr>
          <p:nvPr>
            <p:ph type="subTitle" idx="1"/>
          </p:nvPr>
        </p:nvSpPr>
        <p:spPr>
          <a:xfrm>
            <a:off x="1524000" y="3602038"/>
            <a:ext cx="9144000" cy="4928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96527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4CA42-CE07-4A6A-F1F5-7D9C27F5201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nl-NL" dirty="0"/>
              <a:t>Vragen?</a:t>
            </a:r>
          </a:p>
        </p:txBody>
      </p:sp>
    </p:spTree>
    <p:extLst>
      <p:ext uri="{BB962C8B-B14F-4D97-AF65-F5344CB8AC3E}">
        <p14:creationId xmlns:p14="http://schemas.microsoft.com/office/powerpoint/2010/main" val="69515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3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413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43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26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E86CC-CE11-3DAD-E150-BDA51FDDBACC}"/>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3D75776-E920-7758-BB44-72BF84ED4724}"/>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0918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200E0-25F6-F480-9DA2-A5002022F9A1}"/>
              </a:ext>
            </a:extLst>
          </p:cNvPr>
          <p:cNvSpPr>
            <a:spLocks noGrp="1"/>
          </p:cNvSpPr>
          <p:nvPr>
            <p:ph type="title"/>
          </p:nvPr>
        </p:nvSpPr>
        <p:spPr>
          <a:xfrm>
            <a:off x="980937" y="676069"/>
            <a:ext cx="10515600" cy="2852737"/>
          </a:xfrm>
        </p:spPr>
        <p:txBody>
          <a:bodyPr anchor="b"/>
          <a:lstStyle>
            <a:lvl1pPr>
              <a:defRPr sz="6000"/>
            </a:lvl1pPr>
          </a:lstStyle>
          <a:p>
            <a:r>
              <a:rPr lang="nl-NL" dirty="0"/>
              <a:t>Klik om stijl te bewerken</a:t>
            </a:r>
          </a:p>
        </p:txBody>
      </p:sp>
      <p:sp>
        <p:nvSpPr>
          <p:cNvPr id="3" name="Tijdelijke aanduiding voor tekst 2">
            <a:extLst>
              <a:ext uri="{FF2B5EF4-FFF2-40B4-BE49-F238E27FC236}">
                <a16:creationId xmlns:a16="http://schemas.microsoft.com/office/drawing/2014/main" id="{13F7E167-3C24-C3BA-A84D-09F19412363A}"/>
              </a:ext>
            </a:extLst>
          </p:cNvPr>
          <p:cNvSpPr>
            <a:spLocks noGrp="1"/>
          </p:cNvSpPr>
          <p:nvPr>
            <p:ph type="body" idx="1"/>
          </p:nvPr>
        </p:nvSpPr>
        <p:spPr>
          <a:xfrm>
            <a:off x="980937" y="35557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240516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35879-AAC9-2049-1B88-766E9E3B14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35E726-1509-CD85-1CD3-13FC632AB2DA}"/>
              </a:ext>
            </a:extLst>
          </p:cNvPr>
          <p:cNvSpPr>
            <a:spLocks noGrp="1"/>
          </p:cNvSpPr>
          <p:nvPr>
            <p:ph sz="half" idx="1"/>
          </p:nvPr>
        </p:nvSpPr>
        <p:spPr>
          <a:xfrm>
            <a:off x="838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4E35BD-781F-5659-98D3-5C83B9C776D6}"/>
              </a:ext>
            </a:extLst>
          </p:cNvPr>
          <p:cNvSpPr>
            <a:spLocks noGrp="1"/>
          </p:cNvSpPr>
          <p:nvPr>
            <p:ph sz="half" idx="2"/>
          </p:nvPr>
        </p:nvSpPr>
        <p:spPr>
          <a:xfrm>
            <a:off x="6172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0684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AFEF-46E0-6042-963D-4D5C19BFC2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59C337-8582-819D-1B67-F97E4C37C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D5E8066C-D7E9-1EC3-61C3-AD02F3A9CDDD}"/>
              </a:ext>
            </a:extLst>
          </p:cNvPr>
          <p:cNvSpPr>
            <a:spLocks noGrp="1"/>
          </p:cNvSpPr>
          <p:nvPr>
            <p:ph sz="half" idx="2"/>
          </p:nvPr>
        </p:nvSpPr>
        <p:spPr>
          <a:xfrm>
            <a:off x="839788" y="2505075"/>
            <a:ext cx="5157787" cy="267176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DA6095C-3044-475D-18A6-41ECFA5F7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8D7F68-F6A4-2B94-C726-CCC045ECB66A}"/>
              </a:ext>
            </a:extLst>
          </p:cNvPr>
          <p:cNvSpPr>
            <a:spLocks noGrp="1"/>
          </p:cNvSpPr>
          <p:nvPr>
            <p:ph sz="quarter" idx="4"/>
          </p:nvPr>
        </p:nvSpPr>
        <p:spPr>
          <a:xfrm>
            <a:off x="6172200" y="2505075"/>
            <a:ext cx="5183188" cy="26717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2340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C1500-ACB1-BDA0-7063-0D977EF6AD0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71592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F542E-D426-01CC-99F1-BC7034837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EE4706-86AA-A818-3007-0674E41ECEFC}"/>
              </a:ext>
            </a:extLst>
          </p:cNvPr>
          <p:cNvSpPr>
            <a:spLocks noGrp="1"/>
          </p:cNvSpPr>
          <p:nvPr>
            <p:ph idx="1"/>
          </p:nvPr>
        </p:nvSpPr>
        <p:spPr>
          <a:xfrm>
            <a:off x="5183188" y="457201"/>
            <a:ext cx="6172200" cy="4641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13E368-8AAA-049D-BD7D-4719A1436A91}"/>
              </a:ext>
            </a:extLst>
          </p:cNvPr>
          <p:cNvSpPr>
            <a:spLocks noGrp="1"/>
          </p:cNvSpPr>
          <p:nvPr>
            <p:ph type="body" sz="half" idx="2"/>
          </p:nvPr>
        </p:nvSpPr>
        <p:spPr>
          <a:xfrm>
            <a:off x="839788" y="2057400"/>
            <a:ext cx="3932237" cy="30413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423692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975C6-BD7F-09F3-13E1-BCFBF5B4B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D00F2E-8A4B-B233-DEF3-67B3B7BA182A}"/>
              </a:ext>
            </a:extLst>
          </p:cNvPr>
          <p:cNvSpPr>
            <a:spLocks noGrp="1"/>
          </p:cNvSpPr>
          <p:nvPr>
            <p:ph type="pic" idx="1"/>
          </p:nvPr>
        </p:nvSpPr>
        <p:spPr>
          <a:xfrm>
            <a:off x="5183188" y="457200"/>
            <a:ext cx="6172200" cy="4651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FDBE3E-5C07-D228-5F53-A3D5C90F1A01}"/>
              </a:ext>
            </a:extLst>
          </p:cNvPr>
          <p:cNvSpPr>
            <a:spLocks noGrp="1"/>
          </p:cNvSpPr>
          <p:nvPr>
            <p:ph type="body" sz="half" idx="2"/>
          </p:nvPr>
        </p:nvSpPr>
        <p:spPr>
          <a:xfrm>
            <a:off x="839788" y="2057400"/>
            <a:ext cx="3932237" cy="305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3597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E11522-EEFD-27B9-6CBB-3091A2F83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187DD4D-03AF-0CE0-2885-BFB9E9E388D7}"/>
              </a:ext>
            </a:extLst>
          </p:cNvPr>
          <p:cNvSpPr>
            <a:spLocks noGrp="1"/>
          </p:cNvSpPr>
          <p:nvPr>
            <p:ph type="body" idx="1"/>
          </p:nvPr>
        </p:nvSpPr>
        <p:spPr>
          <a:xfrm>
            <a:off x="838200" y="1825625"/>
            <a:ext cx="10515600" cy="343217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39855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b="1" i="0" kern="1200">
          <a:solidFill>
            <a:srgbClr val="344A8D"/>
          </a:solidFill>
          <a:latin typeface="Myriad Pro SemiExt"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svg"/><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Afbeelding 4" descr="Wandelaar springt tussen rotsen in een berglandschap">
            <a:extLst>
              <a:ext uri="{FF2B5EF4-FFF2-40B4-BE49-F238E27FC236}">
                <a16:creationId xmlns:a16="http://schemas.microsoft.com/office/drawing/2014/main" id="{4221116F-4B8E-7719-E7EB-64690D0A5CFC}"/>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72A19CE4-077A-5759-915F-8F62D5AA38EC}"/>
              </a:ext>
            </a:extLst>
          </p:cNvPr>
          <p:cNvSpPr>
            <a:spLocks noGrp="1"/>
          </p:cNvSpPr>
          <p:nvPr>
            <p:ph type="ctrTitle"/>
          </p:nvPr>
        </p:nvSpPr>
        <p:spPr>
          <a:xfrm>
            <a:off x="777240" y="3688205"/>
            <a:ext cx="8731683" cy="1236943"/>
          </a:xfrm>
        </p:spPr>
        <p:txBody>
          <a:bodyPr anchor="b">
            <a:normAutofit/>
          </a:bodyPr>
          <a:lstStyle/>
          <a:p>
            <a:pPr algn="l"/>
            <a:r>
              <a:rPr lang="nl-NL" sz="8000" dirty="0">
                <a:solidFill>
                  <a:srgbClr val="624991"/>
                </a:solidFill>
              </a:rPr>
              <a:t>Beelddagboek</a:t>
            </a:r>
          </a:p>
        </p:txBody>
      </p:sp>
      <p:sp>
        <p:nvSpPr>
          <p:cNvPr id="3" name="Ondertitel 2">
            <a:extLst>
              <a:ext uri="{FF2B5EF4-FFF2-40B4-BE49-F238E27FC236}">
                <a16:creationId xmlns:a16="http://schemas.microsoft.com/office/drawing/2014/main" id="{E8A8AE3E-A2FB-B2A9-39DA-4AC2FD91E0B8}"/>
              </a:ext>
            </a:extLst>
          </p:cNvPr>
          <p:cNvSpPr>
            <a:spLocks noGrp="1"/>
          </p:cNvSpPr>
          <p:nvPr>
            <p:ph type="subTitle" idx="1"/>
          </p:nvPr>
        </p:nvSpPr>
        <p:spPr>
          <a:xfrm>
            <a:off x="777241" y="4925149"/>
            <a:ext cx="5318760" cy="430622"/>
          </a:xfrm>
          <a:solidFill>
            <a:schemeClr val="bg1"/>
          </a:solidFill>
        </p:spPr>
        <p:txBody>
          <a:bodyPr vert="horz" lIns="91440" tIns="45720" rIns="91440" bIns="45720" rtlCol="0" anchor="ctr">
            <a:normAutofit/>
          </a:bodyPr>
          <a:lstStyle/>
          <a:p>
            <a:pPr algn="l"/>
            <a:r>
              <a:rPr lang="nl-NL" sz="2200" dirty="0">
                <a:solidFill>
                  <a:srgbClr val="DF3F62"/>
                </a:solidFill>
                <a:ea typeface="+mn-lt"/>
                <a:cs typeface="+mn-lt"/>
              </a:rPr>
              <a:t>Werk aan je doelen met het Beelddagboek!</a:t>
            </a:r>
            <a:endParaRPr lang="nl-NL" sz="2200" dirty="0">
              <a:solidFill>
                <a:srgbClr val="DF3F62"/>
              </a:solidFill>
            </a:endParaRPr>
          </a:p>
        </p:txBody>
      </p:sp>
    </p:spTree>
    <p:extLst>
      <p:ext uri="{BB962C8B-B14F-4D97-AF65-F5344CB8AC3E}">
        <p14:creationId xmlns:p14="http://schemas.microsoft.com/office/powerpoint/2010/main" val="145839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B3641-7C9E-6A83-1F63-0D3307853320}"/>
              </a:ext>
            </a:extLst>
          </p:cNvPr>
          <p:cNvSpPr>
            <a:spLocks noGrp="1"/>
          </p:cNvSpPr>
          <p:nvPr>
            <p:ph type="title"/>
          </p:nvPr>
        </p:nvSpPr>
        <p:spPr>
          <a:xfrm>
            <a:off x="838200" y="670105"/>
            <a:ext cx="10515600" cy="2758895"/>
          </a:xfrm>
        </p:spPr>
        <p:txBody>
          <a:bodyPr anchor="t">
            <a:normAutofit/>
          </a:bodyPr>
          <a:lstStyle/>
          <a:p>
            <a:r>
              <a:rPr lang="nl-NL" sz="5200" dirty="0"/>
              <a:t>Les 1A | Waarom zou je een dagboek bijhouden?</a:t>
            </a:r>
          </a:p>
        </p:txBody>
      </p:sp>
      <p:sp>
        <p:nvSpPr>
          <p:cNvPr id="3" name="Tijdelijke aanduiding voor tekst 2">
            <a:extLst>
              <a:ext uri="{FF2B5EF4-FFF2-40B4-BE49-F238E27FC236}">
                <a16:creationId xmlns:a16="http://schemas.microsoft.com/office/drawing/2014/main" id="{9A5175C1-0A11-ECAA-E3A3-C270870472CA}"/>
              </a:ext>
            </a:extLst>
          </p:cNvPr>
          <p:cNvSpPr>
            <a:spLocks noGrp="1"/>
          </p:cNvSpPr>
          <p:nvPr>
            <p:ph type="body" idx="1"/>
          </p:nvPr>
        </p:nvSpPr>
        <p:spPr>
          <a:xfrm>
            <a:off x="838200" y="3708194"/>
            <a:ext cx="10515600" cy="1500187"/>
          </a:xfrm>
        </p:spPr>
        <p:txBody>
          <a:bodyPr vert="horz" lIns="91440" tIns="45720" rIns="91440" bIns="45720" rtlCol="0" anchor="b">
            <a:normAutofit/>
          </a:bodyPr>
          <a:lstStyle/>
          <a:p>
            <a:r>
              <a:rPr lang="nl-NL" dirty="0"/>
              <a:t>Doel 1: Je weet wat de opdracht “Beelddagboek” inhoudt.</a:t>
            </a:r>
          </a:p>
          <a:p>
            <a:r>
              <a:rPr lang="nl-NL" dirty="0"/>
              <a:t>Doel 2: Je weet </a:t>
            </a:r>
            <a:r>
              <a:rPr lang="nl-NL" dirty="0" err="1"/>
              <a:t>Padlet</a:t>
            </a:r>
            <a:r>
              <a:rPr lang="nl-NL" dirty="0"/>
              <a:t> te vinden en te gebruiken.</a:t>
            </a:r>
          </a:p>
          <a:p>
            <a:r>
              <a:rPr lang="nl-NL" dirty="0">
                <a:cs typeface="Calibri"/>
              </a:rPr>
              <a:t>Doel 3: Je kan voordelen benoemen van een dagboek bijhouden.</a:t>
            </a:r>
          </a:p>
        </p:txBody>
      </p:sp>
    </p:spTree>
    <p:extLst>
      <p:ext uri="{BB962C8B-B14F-4D97-AF65-F5344CB8AC3E}">
        <p14:creationId xmlns:p14="http://schemas.microsoft.com/office/powerpoint/2010/main" val="110569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D2D82-413A-532D-9C73-8557A888D6D7}"/>
              </a:ext>
            </a:extLst>
          </p:cNvPr>
          <p:cNvSpPr>
            <a:spLocks noGrp="1"/>
          </p:cNvSpPr>
          <p:nvPr>
            <p:ph type="title"/>
          </p:nvPr>
        </p:nvSpPr>
        <p:spPr>
          <a:xfrm>
            <a:off x="164873" y="1594661"/>
            <a:ext cx="11862254" cy="2758895"/>
          </a:xfrm>
        </p:spPr>
        <p:txBody>
          <a:bodyPr>
            <a:normAutofit/>
          </a:bodyPr>
          <a:lstStyle/>
          <a:p>
            <a:r>
              <a:rPr lang="nl-NL" sz="4800" dirty="0"/>
              <a:t>Waar denk je aan bij het woord “dagboek”?</a:t>
            </a:r>
          </a:p>
        </p:txBody>
      </p:sp>
      <p:pic>
        <p:nvPicPr>
          <p:cNvPr id="4" name="Graphic 4" descr="Ganzenveer silhouet">
            <a:extLst>
              <a:ext uri="{FF2B5EF4-FFF2-40B4-BE49-F238E27FC236}">
                <a16:creationId xmlns:a16="http://schemas.microsoft.com/office/drawing/2014/main" id="{A3B69DD5-D4D7-8815-68DE-938D8FFB5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2" y="1020618"/>
            <a:ext cx="1953491" cy="1953491"/>
          </a:xfrm>
          <a:prstGeom prst="rect">
            <a:avLst/>
          </a:prstGeom>
        </p:spPr>
      </p:pic>
    </p:spTree>
    <p:extLst>
      <p:ext uri="{BB962C8B-B14F-4D97-AF65-F5344CB8AC3E}">
        <p14:creationId xmlns:p14="http://schemas.microsoft.com/office/powerpoint/2010/main" val="236833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A2C31-BD66-383F-DB2E-664D6745AB81}"/>
              </a:ext>
            </a:extLst>
          </p:cNvPr>
          <p:cNvSpPr>
            <a:spLocks noGrp="1"/>
          </p:cNvSpPr>
          <p:nvPr>
            <p:ph type="title"/>
          </p:nvPr>
        </p:nvSpPr>
        <p:spPr>
          <a:xfrm>
            <a:off x="777241" y="820587"/>
            <a:ext cx="10637518" cy="997961"/>
          </a:xfrm>
        </p:spPr>
        <p:txBody>
          <a:bodyPr>
            <a:noAutofit/>
          </a:bodyPr>
          <a:lstStyle/>
          <a:p>
            <a:r>
              <a:rPr lang="nl-NL" sz="4000" dirty="0"/>
              <a:t>Stelling | Kies 1 stelling per drietal</a:t>
            </a:r>
            <a:br>
              <a:rPr lang="nl-NL" sz="3200" dirty="0"/>
            </a:br>
            <a:endParaRPr lang="nl-NL" sz="3200" dirty="0"/>
          </a:p>
        </p:txBody>
      </p:sp>
      <p:sp>
        <p:nvSpPr>
          <p:cNvPr id="3" name="Tijdelijke aanduiding voor inhoud 2">
            <a:extLst>
              <a:ext uri="{FF2B5EF4-FFF2-40B4-BE49-F238E27FC236}">
                <a16:creationId xmlns:a16="http://schemas.microsoft.com/office/drawing/2014/main" id="{DFDFCD53-C2BF-EB3B-F678-6305A7D1A095}"/>
              </a:ext>
            </a:extLst>
          </p:cNvPr>
          <p:cNvSpPr>
            <a:spLocks noGrp="1"/>
          </p:cNvSpPr>
          <p:nvPr>
            <p:ph sz="half" idx="1"/>
          </p:nvPr>
        </p:nvSpPr>
        <p:spPr>
          <a:xfrm>
            <a:off x="684877" y="3711523"/>
            <a:ext cx="5242560" cy="1780991"/>
          </a:xfrm>
        </p:spPr>
        <p:txBody>
          <a:bodyPr>
            <a:normAutofit/>
          </a:bodyPr>
          <a:lstStyle/>
          <a:p>
            <a:pPr marL="0" indent="0" algn="ctr">
              <a:buNone/>
            </a:pPr>
            <a:r>
              <a:rPr lang="nl-NL" sz="3600" dirty="0">
                <a:solidFill>
                  <a:srgbClr val="DF3F62"/>
                </a:solidFill>
                <a:latin typeface="Myriad Pro" panose="020B0503030403020204" pitchFamily="34" charset="0"/>
              </a:rPr>
              <a:t>“Sociale media zijn een soort dagboeken geworden.” </a:t>
            </a:r>
          </a:p>
          <a:p>
            <a:pPr marL="0" indent="0" algn="ctr">
              <a:buNone/>
            </a:pPr>
            <a:endParaRPr lang="nl-NL" sz="3600" dirty="0">
              <a:solidFill>
                <a:srgbClr val="DF3F62"/>
              </a:solidFill>
              <a:latin typeface="Myriad Pro" panose="020B0503030403020204" pitchFamily="34" charset="0"/>
            </a:endParaRPr>
          </a:p>
        </p:txBody>
      </p:sp>
      <p:sp>
        <p:nvSpPr>
          <p:cNvPr id="4" name="Tijdelijke aanduiding voor inhoud 3">
            <a:extLst>
              <a:ext uri="{FF2B5EF4-FFF2-40B4-BE49-F238E27FC236}">
                <a16:creationId xmlns:a16="http://schemas.microsoft.com/office/drawing/2014/main" id="{026BD1D0-30C9-A45D-0578-DDDC72A2D343}"/>
              </a:ext>
            </a:extLst>
          </p:cNvPr>
          <p:cNvSpPr>
            <a:spLocks noGrp="1"/>
          </p:cNvSpPr>
          <p:nvPr>
            <p:ph sz="half" idx="2"/>
          </p:nvPr>
        </p:nvSpPr>
        <p:spPr>
          <a:xfrm>
            <a:off x="6657108" y="2069759"/>
            <a:ext cx="5181600" cy="3050992"/>
          </a:xfrm>
        </p:spPr>
        <p:txBody>
          <a:bodyPr>
            <a:normAutofit/>
          </a:bodyPr>
          <a:lstStyle/>
          <a:p>
            <a:pPr marL="0" indent="0" algn="ctr">
              <a:buNone/>
            </a:pPr>
            <a:r>
              <a:rPr lang="nl-NL" sz="3600" dirty="0">
                <a:solidFill>
                  <a:srgbClr val="DF3F62"/>
                </a:solidFill>
                <a:latin typeface="Myriad Pro" panose="020B0503030403020204" pitchFamily="34" charset="0"/>
              </a:rPr>
              <a:t>“Een dagboek bijhouden kan leuk zijn maar heeft geen effect op je leven.” </a:t>
            </a:r>
          </a:p>
          <a:p>
            <a:pPr marL="0" indent="0" algn="ctr">
              <a:buNone/>
            </a:pPr>
            <a:endParaRPr lang="nl-NL" sz="3600" dirty="0">
              <a:solidFill>
                <a:srgbClr val="DF3F62"/>
              </a:solidFill>
              <a:latin typeface="Myriad Pro" panose="020B0503030403020204" pitchFamily="34" charset="0"/>
            </a:endParaRPr>
          </a:p>
        </p:txBody>
      </p:sp>
      <p:pic>
        <p:nvPicPr>
          <p:cNvPr id="5" name="Graphic 5" descr="Verbindingen silhouet">
            <a:extLst>
              <a:ext uri="{FF2B5EF4-FFF2-40B4-BE49-F238E27FC236}">
                <a16:creationId xmlns:a16="http://schemas.microsoft.com/office/drawing/2014/main" id="{6B380334-4CE2-7112-D144-666533B02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2684" y="2133600"/>
            <a:ext cx="1306946" cy="1295400"/>
          </a:xfrm>
          <a:prstGeom prst="rect">
            <a:avLst/>
          </a:prstGeom>
        </p:spPr>
      </p:pic>
      <p:pic>
        <p:nvPicPr>
          <p:cNvPr id="6" name="Graphic 6" descr="Boeken silhouet">
            <a:extLst>
              <a:ext uri="{FF2B5EF4-FFF2-40B4-BE49-F238E27FC236}">
                <a16:creationId xmlns:a16="http://schemas.microsoft.com/office/drawing/2014/main" id="{4A848E3D-4E12-4116-BFBC-BD5E06B150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2980" y="3900055"/>
            <a:ext cx="1029855" cy="1006764"/>
          </a:xfrm>
          <a:prstGeom prst="rect">
            <a:avLst/>
          </a:prstGeom>
        </p:spPr>
      </p:pic>
    </p:spTree>
    <p:extLst>
      <p:ext uri="{BB962C8B-B14F-4D97-AF65-F5344CB8AC3E}">
        <p14:creationId xmlns:p14="http://schemas.microsoft.com/office/powerpoint/2010/main" val="158378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BC524-80D4-0EDF-1508-1B88379ADADE}"/>
              </a:ext>
            </a:extLst>
          </p:cNvPr>
          <p:cNvSpPr>
            <a:spLocks noGrp="1"/>
          </p:cNvSpPr>
          <p:nvPr>
            <p:ph type="title"/>
          </p:nvPr>
        </p:nvSpPr>
        <p:spPr>
          <a:xfrm>
            <a:off x="282602" y="681037"/>
            <a:ext cx="11626795" cy="1812537"/>
          </a:xfrm>
        </p:spPr>
        <p:txBody>
          <a:bodyPr anchor="t">
            <a:normAutofit/>
          </a:bodyPr>
          <a:lstStyle/>
          <a:p>
            <a:r>
              <a:rPr lang="nl-NL" sz="3400" dirty="0"/>
              <a:t>Waarom zou je voor deze module een dagboek bijhouden?  </a:t>
            </a:r>
          </a:p>
        </p:txBody>
      </p:sp>
      <p:sp>
        <p:nvSpPr>
          <p:cNvPr id="3" name="Tijdelijke aanduiding voor inhoud 2">
            <a:extLst>
              <a:ext uri="{FF2B5EF4-FFF2-40B4-BE49-F238E27FC236}">
                <a16:creationId xmlns:a16="http://schemas.microsoft.com/office/drawing/2014/main" id="{0E05A55B-C36E-F04D-6BD0-14C55A07045C}"/>
              </a:ext>
            </a:extLst>
          </p:cNvPr>
          <p:cNvSpPr>
            <a:spLocks noGrp="1"/>
          </p:cNvSpPr>
          <p:nvPr>
            <p:ph idx="1"/>
          </p:nvPr>
        </p:nvSpPr>
        <p:spPr>
          <a:xfrm>
            <a:off x="797118" y="2018072"/>
            <a:ext cx="3948953" cy="3390220"/>
          </a:xfrm>
        </p:spPr>
        <p:txBody>
          <a:bodyPr anchor="t">
            <a:normAutofit/>
          </a:bodyPr>
          <a:lstStyle/>
          <a:p>
            <a:pPr marL="0" indent="0">
              <a:buNone/>
            </a:pPr>
            <a:r>
              <a:rPr lang="nl-NL" dirty="0"/>
              <a:t>Schrijf op:</a:t>
            </a:r>
          </a:p>
          <a:p>
            <a:r>
              <a:rPr lang="nl-NL" dirty="0"/>
              <a:t>Welke voordelen worden genoemd?</a:t>
            </a:r>
          </a:p>
          <a:p>
            <a:r>
              <a:rPr lang="nl-NL" dirty="0"/>
              <a:t>Wat vind je daarvan?</a:t>
            </a:r>
          </a:p>
          <a:p>
            <a:pPr marL="0" indent="0">
              <a:buNone/>
            </a:pPr>
            <a:endParaRPr lang="nl-NL" dirty="0"/>
          </a:p>
          <a:p>
            <a:pPr marL="0" indent="0">
              <a:buNone/>
            </a:pPr>
            <a:r>
              <a:rPr lang="nl-NL" dirty="0"/>
              <a:t>Bespreek in drietal.</a:t>
            </a:r>
          </a:p>
          <a:p>
            <a:endParaRPr lang="nl-NL" dirty="0"/>
          </a:p>
        </p:txBody>
      </p:sp>
      <p:pic>
        <p:nvPicPr>
          <p:cNvPr id="4" name="Afbeelding 3">
            <a:extLst>
              <a:ext uri="{FF2B5EF4-FFF2-40B4-BE49-F238E27FC236}">
                <a16:creationId xmlns:a16="http://schemas.microsoft.com/office/drawing/2014/main" id="{D6467123-7709-341B-7F17-025DF638F7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1119" y="1944144"/>
            <a:ext cx="5888959" cy="2988645"/>
          </a:xfrm>
          <a:prstGeom prst="rect">
            <a:avLst/>
          </a:prstGeom>
        </p:spPr>
      </p:pic>
    </p:spTree>
    <p:extLst>
      <p:ext uri="{BB962C8B-B14F-4D97-AF65-F5344CB8AC3E}">
        <p14:creationId xmlns:p14="http://schemas.microsoft.com/office/powerpoint/2010/main" val="217525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D1E36-3171-A267-5A7E-C13B068B8872}"/>
              </a:ext>
            </a:extLst>
          </p:cNvPr>
          <p:cNvSpPr>
            <a:spLocks noGrp="1"/>
          </p:cNvSpPr>
          <p:nvPr>
            <p:ph type="title"/>
          </p:nvPr>
        </p:nvSpPr>
        <p:spPr/>
        <p:txBody>
          <a:bodyPr>
            <a:noAutofit/>
          </a:bodyPr>
          <a:lstStyle/>
          <a:p>
            <a:r>
              <a:rPr lang="nl-NL" sz="4000" dirty="0"/>
              <a:t>Beelddagboek: dit ga je de komende weken doen</a:t>
            </a:r>
          </a:p>
        </p:txBody>
      </p:sp>
      <p:pic>
        <p:nvPicPr>
          <p:cNvPr id="4" name="Graphic 4" descr="Goed idee met effen opvulling">
            <a:extLst>
              <a:ext uri="{FF2B5EF4-FFF2-40B4-BE49-F238E27FC236}">
                <a16:creationId xmlns:a16="http://schemas.microsoft.com/office/drawing/2014/main" id="{9F0061B4-BE87-A228-C6B3-5EE71FD9E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7736" y="1949356"/>
            <a:ext cx="1322894" cy="1322894"/>
          </a:xfrm>
          <a:prstGeom prst="rect">
            <a:avLst/>
          </a:prstGeom>
        </p:spPr>
      </p:pic>
      <p:pic>
        <p:nvPicPr>
          <p:cNvPr id="5" name="Graphic 5" descr="Roos met effen opvulling">
            <a:extLst>
              <a:ext uri="{FF2B5EF4-FFF2-40B4-BE49-F238E27FC236}">
                <a16:creationId xmlns:a16="http://schemas.microsoft.com/office/drawing/2014/main" id="{56510C59-9262-A585-A4F3-E0579745F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670" y="1946787"/>
            <a:ext cx="1527142" cy="1534997"/>
          </a:xfrm>
          <a:prstGeom prst="rect">
            <a:avLst/>
          </a:prstGeom>
        </p:spPr>
      </p:pic>
      <p:pic>
        <p:nvPicPr>
          <p:cNvPr id="6" name="Graphic 6" descr="Danspassen met effen opvulling">
            <a:extLst>
              <a:ext uri="{FF2B5EF4-FFF2-40B4-BE49-F238E27FC236}">
                <a16:creationId xmlns:a16="http://schemas.microsoft.com/office/drawing/2014/main" id="{910FC22C-2701-58B4-DA74-411435BDC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60000">
            <a:off x="2218259" y="4198493"/>
            <a:ext cx="1448585" cy="1456441"/>
          </a:xfrm>
          <a:prstGeom prst="rect">
            <a:avLst/>
          </a:prstGeom>
        </p:spPr>
      </p:pic>
      <p:pic>
        <p:nvPicPr>
          <p:cNvPr id="7" name="Graphic 7" descr="Polaroidfoto's met effen opvulling">
            <a:extLst>
              <a:ext uri="{FF2B5EF4-FFF2-40B4-BE49-F238E27FC236}">
                <a16:creationId xmlns:a16="http://schemas.microsoft.com/office/drawing/2014/main" id="{CFC0D17A-D679-93BA-5CAC-5CF5D90D4B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6649" y="3715143"/>
            <a:ext cx="1511430" cy="1519286"/>
          </a:xfrm>
          <a:prstGeom prst="rect">
            <a:avLst/>
          </a:prstGeom>
        </p:spPr>
      </p:pic>
      <p:pic>
        <p:nvPicPr>
          <p:cNvPr id="8" name="Graphic 7" descr="Polaroidfoto's met effen opvulling">
            <a:extLst>
              <a:ext uri="{FF2B5EF4-FFF2-40B4-BE49-F238E27FC236}">
                <a16:creationId xmlns:a16="http://schemas.microsoft.com/office/drawing/2014/main" id="{54A0713F-65FA-AC9A-095D-FD1CD78F19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0642" y="5248952"/>
            <a:ext cx="1004534" cy="1011396"/>
          </a:xfrm>
          <a:prstGeom prst="rect">
            <a:avLst/>
          </a:prstGeom>
        </p:spPr>
      </p:pic>
      <p:pic>
        <p:nvPicPr>
          <p:cNvPr id="9" name="Graphic 7" descr="Polaroidfoto's met effen opvulling">
            <a:extLst>
              <a:ext uri="{FF2B5EF4-FFF2-40B4-BE49-F238E27FC236}">
                <a16:creationId xmlns:a16="http://schemas.microsoft.com/office/drawing/2014/main" id="{F09190C8-359C-ED69-9CB2-344B91F9C0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3333" y="4786008"/>
            <a:ext cx="1258957" cy="1265501"/>
          </a:xfrm>
          <a:prstGeom prst="rect">
            <a:avLst/>
          </a:prstGeom>
        </p:spPr>
      </p:pic>
      <p:pic>
        <p:nvPicPr>
          <p:cNvPr id="12" name="Graphic 12" descr="Aspiratie met effen opvulling">
            <a:extLst>
              <a:ext uri="{FF2B5EF4-FFF2-40B4-BE49-F238E27FC236}">
                <a16:creationId xmlns:a16="http://schemas.microsoft.com/office/drawing/2014/main" id="{EF8047EA-8F47-B2DF-B86A-E688E3F20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81656" y="1834541"/>
            <a:ext cx="1495719" cy="1503575"/>
          </a:xfrm>
          <a:prstGeom prst="rect">
            <a:avLst/>
          </a:prstGeom>
        </p:spPr>
      </p:pic>
      <p:pic>
        <p:nvPicPr>
          <p:cNvPr id="13" name="Graphic 13" descr="Aspiratie met effen opvulling">
            <a:extLst>
              <a:ext uri="{FF2B5EF4-FFF2-40B4-BE49-F238E27FC236}">
                <a16:creationId xmlns:a16="http://schemas.microsoft.com/office/drawing/2014/main" id="{FF82FFC4-E754-20ED-8275-26FD2AE612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1312" y="4471554"/>
            <a:ext cx="1503575" cy="1511430"/>
          </a:xfrm>
          <a:prstGeom prst="rect">
            <a:avLst/>
          </a:prstGeom>
        </p:spPr>
      </p:pic>
      <p:sp>
        <p:nvSpPr>
          <p:cNvPr id="14" name="Tekstvak 13">
            <a:extLst>
              <a:ext uri="{FF2B5EF4-FFF2-40B4-BE49-F238E27FC236}">
                <a16:creationId xmlns:a16="http://schemas.microsoft.com/office/drawing/2014/main" id="{C6F59934-7844-36BA-FFF8-A46DCEE7B5F5}"/>
              </a:ext>
            </a:extLst>
          </p:cNvPr>
          <p:cNvSpPr txBox="1"/>
          <p:nvPr/>
        </p:nvSpPr>
        <p:spPr>
          <a:xfrm>
            <a:off x="776654" y="3553557"/>
            <a:ext cx="14507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kiest een doel.</a:t>
            </a:r>
            <a:endParaRPr lang="nl-NL">
              <a:latin typeface="Consolas"/>
            </a:endParaRPr>
          </a:p>
        </p:txBody>
      </p:sp>
      <p:sp>
        <p:nvSpPr>
          <p:cNvPr id="15" name="Tekstvak 14">
            <a:extLst>
              <a:ext uri="{FF2B5EF4-FFF2-40B4-BE49-F238E27FC236}">
                <a16:creationId xmlns:a16="http://schemas.microsoft.com/office/drawing/2014/main" id="{5874068E-E685-3687-5FDB-15654A41F93A}"/>
              </a:ext>
            </a:extLst>
          </p:cNvPr>
          <p:cNvSpPr txBox="1"/>
          <p:nvPr/>
        </p:nvSpPr>
        <p:spPr>
          <a:xfrm>
            <a:off x="1743807" y="5693018"/>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bepaalt kleine stappen.</a:t>
            </a:r>
            <a:endParaRPr lang="nl-NL"/>
          </a:p>
        </p:txBody>
      </p:sp>
      <p:sp>
        <p:nvSpPr>
          <p:cNvPr id="16" name="Tekstvak 15">
            <a:extLst>
              <a:ext uri="{FF2B5EF4-FFF2-40B4-BE49-F238E27FC236}">
                <a16:creationId xmlns:a16="http://schemas.microsoft.com/office/drawing/2014/main" id="{45C04B2C-A2D2-D064-CDCE-335DEDD831A2}"/>
              </a:ext>
            </a:extLst>
          </p:cNvPr>
          <p:cNvSpPr txBox="1"/>
          <p:nvPr/>
        </p:nvSpPr>
        <p:spPr>
          <a:xfrm>
            <a:off x="3385039" y="3275132"/>
            <a:ext cx="22273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hebt inzichten en boekt voortgang.</a:t>
            </a:r>
          </a:p>
        </p:txBody>
      </p:sp>
      <p:sp>
        <p:nvSpPr>
          <p:cNvPr id="17" name="Tekstvak 16">
            <a:extLst>
              <a:ext uri="{FF2B5EF4-FFF2-40B4-BE49-F238E27FC236}">
                <a16:creationId xmlns:a16="http://schemas.microsoft.com/office/drawing/2014/main" id="{036D73F7-41BA-5972-1252-1285C6DC3353}"/>
              </a:ext>
            </a:extLst>
          </p:cNvPr>
          <p:cNvSpPr txBox="1"/>
          <p:nvPr/>
        </p:nvSpPr>
        <p:spPr>
          <a:xfrm>
            <a:off x="6074018" y="2410556"/>
            <a:ext cx="19049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cs typeface="Calibri"/>
              </a:rPr>
              <a:t>Je fotografeert je inzichten en stappen.</a:t>
            </a:r>
          </a:p>
        </p:txBody>
      </p:sp>
      <p:sp>
        <p:nvSpPr>
          <p:cNvPr id="18" name="Tekstvak 17">
            <a:extLst>
              <a:ext uri="{FF2B5EF4-FFF2-40B4-BE49-F238E27FC236}">
                <a16:creationId xmlns:a16="http://schemas.microsoft.com/office/drawing/2014/main" id="{249BB284-A698-4450-046F-CE26B9C9DC15}"/>
              </a:ext>
            </a:extLst>
          </p:cNvPr>
          <p:cNvSpPr txBox="1"/>
          <p:nvPr/>
        </p:nvSpPr>
        <p:spPr>
          <a:xfrm>
            <a:off x="6156503" y="5092853"/>
            <a:ext cx="1904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latin typeface="Consolas"/>
                <a:cs typeface="Calibri"/>
              </a:rPr>
              <a:t>Naar de </a:t>
            </a:r>
            <a:r>
              <a:rPr lang="nl-NL" dirty="0" err="1">
                <a:latin typeface="Consolas"/>
                <a:cs typeface="Calibri"/>
              </a:rPr>
              <a:t>Padlet</a:t>
            </a:r>
            <a:r>
              <a:rPr lang="nl-NL" dirty="0">
                <a:latin typeface="Consolas"/>
                <a:cs typeface="Calibri"/>
              </a:rPr>
              <a:t> uploaden!</a:t>
            </a:r>
          </a:p>
        </p:txBody>
      </p:sp>
      <p:sp>
        <p:nvSpPr>
          <p:cNvPr id="19" name="Tekstvak 18">
            <a:extLst>
              <a:ext uri="{FF2B5EF4-FFF2-40B4-BE49-F238E27FC236}">
                <a16:creationId xmlns:a16="http://schemas.microsoft.com/office/drawing/2014/main" id="{E2DEF45A-C3CF-165C-B6E1-7495F9F45806}"/>
              </a:ext>
            </a:extLst>
          </p:cNvPr>
          <p:cNvSpPr txBox="1"/>
          <p:nvPr/>
        </p:nvSpPr>
        <p:spPr>
          <a:xfrm>
            <a:off x="8425960" y="3363056"/>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a:latin typeface="Consolas"/>
                <a:ea typeface="+mn-lt"/>
                <a:cs typeface="+mn-lt"/>
              </a:rPr>
              <a:t>Je blijft aan je doel werken.</a:t>
            </a:r>
            <a:endParaRPr lang="nl-NL"/>
          </a:p>
        </p:txBody>
      </p:sp>
      <p:sp>
        <p:nvSpPr>
          <p:cNvPr id="20" name="Tekstvak 19">
            <a:extLst>
              <a:ext uri="{FF2B5EF4-FFF2-40B4-BE49-F238E27FC236}">
                <a16:creationId xmlns:a16="http://schemas.microsoft.com/office/drawing/2014/main" id="{9AD7B797-4273-48FE-3203-D05901BD8173}"/>
              </a:ext>
            </a:extLst>
          </p:cNvPr>
          <p:cNvSpPr txBox="1"/>
          <p:nvPr/>
        </p:nvSpPr>
        <p:spPr>
          <a:xfrm>
            <a:off x="9774114" y="5942132"/>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latin typeface="Consolas"/>
                <a:ea typeface="+mn-lt"/>
                <a:cs typeface="+mn-lt"/>
              </a:rPr>
              <a:t>Je komt dichter bij je doel!</a:t>
            </a:r>
            <a:endParaRPr lang="nl-NL" dirty="0"/>
          </a:p>
        </p:txBody>
      </p:sp>
      <p:pic>
        <p:nvPicPr>
          <p:cNvPr id="21" name="Graphic 21" descr="Lijn met pijl: curve in tegenwijzerzin silhouet">
            <a:extLst>
              <a:ext uri="{FF2B5EF4-FFF2-40B4-BE49-F238E27FC236}">
                <a16:creationId xmlns:a16="http://schemas.microsoft.com/office/drawing/2014/main" id="{DD936AE1-01CF-0DB3-9C55-745F13D154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9600000">
            <a:off x="1184031" y="4268666"/>
            <a:ext cx="914400" cy="914400"/>
          </a:xfrm>
          <a:prstGeom prst="rect">
            <a:avLst/>
          </a:prstGeom>
        </p:spPr>
      </p:pic>
      <p:pic>
        <p:nvPicPr>
          <p:cNvPr id="22" name="Graphic 21" descr="Lijn met pijl: curve in tegenwijzerzin silhouet">
            <a:extLst>
              <a:ext uri="{FF2B5EF4-FFF2-40B4-BE49-F238E27FC236}">
                <a16:creationId xmlns:a16="http://schemas.microsoft.com/office/drawing/2014/main" id="{25B8DA9E-8B70-5667-A0FB-BA3BF11104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580000">
            <a:off x="3711819" y="4129454"/>
            <a:ext cx="914400" cy="914400"/>
          </a:xfrm>
          <a:prstGeom prst="rect">
            <a:avLst/>
          </a:prstGeom>
        </p:spPr>
      </p:pic>
      <p:pic>
        <p:nvPicPr>
          <p:cNvPr id="23" name="Graphic 22" descr="Lijn met pijl: curve in tegenwijzerzin silhouet">
            <a:extLst>
              <a:ext uri="{FF2B5EF4-FFF2-40B4-BE49-F238E27FC236}">
                <a16:creationId xmlns:a16="http://schemas.microsoft.com/office/drawing/2014/main" id="{BBA38062-47FA-E1F8-4EA7-2BD478DCE3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940000">
            <a:off x="8071338" y="4129453"/>
            <a:ext cx="914400" cy="914400"/>
          </a:xfrm>
          <a:prstGeom prst="rect">
            <a:avLst/>
          </a:prstGeom>
        </p:spPr>
      </p:pic>
      <p:pic>
        <p:nvPicPr>
          <p:cNvPr id="24" name="Graphic 24" descr="Lijn met pijl: Curve in wijzerzin silhouet">
            <a:extLst>
              <a:ext uri="{FF2B5EF4-FFF2-40B4-BE49-F238E27FC236}">
                <a16:creationId xmlns:a16="http://schemas.microsoft.com/office/drawing/2014/main" id="{335E7252-316B-9870-B1F6-4FB8CE389D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8220000">
            <a:off x="5492262" y="1704243"/>
            <a:ext cx="914400" cy="914400"/>
          </a:xfrm>
          <a:prstGeom prst="rect">
            <a:avLst/>
          </a:prstGeom>
        </p:spPr>
      </p:pic>
      <p:pic>
        <p:nvPicPr>
          <p:cNvPr id="25" name="Graphic 24" descr="Lijn met pijl: Curve in wijzerzin silhouet">
            <a:extLst>
              <a:ext uri="{FF2B5EF4-FFF2-40B4-BE49-F238E27FC236}">
                <a16:creationId xmlns:a16="http://schemas.microsoft.com/office/drawing/2014/main" id="{9B872566-A489-4D5B-7324-4DC978FFC6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1480853">
            <a:off x="10671614" y="3144445"/>
            <a:ext cx="914400" cy="914400"/>
          </a:xfrm>
          <a:prstGeom prst="rect">
            <a:avLst/>
          </a:prstGeom>
        </p:spPr>
      </p:pic>
    </p:spTree>
    <p:extLst>
      <p:ext uri="{BB962C8B-B14F-4D97-AF65-F5344CB8AC3E}">
        <p14:creationId xmlns:p14="http://schemas.microsoft.com/office/powerpoint/2010/main" val="230712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CDDAB-DB79-19AB-917A-FB556FD38751}"/>
              </a:ext>
            </a:extLst>
          </p:cNvPr>
          <p:cNvSpPr>
            <a:spLocks noGrp="1"/>
          </p:cNvSpPr>
          <p:nvPr>
            <p:ph type="title"/>
          </p:nvPr>
        </p:nvSpPr>
        <p:spPr/>
        <p:txBody>
          <a:bodyPr/>
          <a:lstStyle/>
          <a:p>
            <a:r>
              <a:rPr lang="nl-NL" dirty="0"/>
              <a:t>Terugkijken | Wat denk jij?</a:t>
            </a:r>
          </a:p>
        </p:txBody>
      </p:sp>
      <p:sp>
        <p:nvSpPr>
          <p:cNvPr id="3" name="Tijdelijke aanduiding voor inhoud 2">
            <a:extLst>
              <a:ext uri="{FF2B5EF4-FFF2-40B4-BE49-F238E27FC236}">
                <a16:creationId xmlns:a16="http://schemas.microsoft.com/office/drawing/2014/main" id="{4C0C4DC3-8E54-630B-38BD-43B111C31CB9}"/>
              </a:ext>
            </a:extLst>
          </p:cNvPr>
          <p:cNvSpPr>
            <a:spLocks noGrp="1"/>
          </p:cNvSpPr>
          <p:nvPr>
            <p:ph idx="1"/>
          </p:nvPr>
        </p:nvSpPr>
        <p:spPr>
          <a:xfrm>
            <a:off x="1219200" y="2671130"/>
            <a:ext cx="5852158" cy="2433257"/>
          </a:xfrm>
        </p:spPr>
        <p:txBody>
          <a:bodyPr>
            <a:normAutofit/>
          </a:bodyPr>
          <a:lstStyle/>
          <a:p>
            <a:r>
              <a:rPr lang="nl-NL" sz="2400" dirty="0"/>
              <a:t>Maak een account aan voor </a:t>
            </a:r>
            <a:r>
              <a:rPr lang="nl-NL" sz="2400" dirty="0" err="1"/>
              <a:t>Padlet</a:t>
            </a:r>
            <a:r>
              <a:rPr lang="nl-NL" sz="2400" dirty="0"/>
              <a:t>. </a:t>
            </a:r>
          </a:p>
          <a:p>
            <a:r>
              <a:rPr lang="nl-NL" sz="2400" dirty="0"/>
              <a:t>Log in en ga naar de </a:t>
            </a:r>
            <a:r>
              <a:rPr lang="nl-NL" sz="2400" dirty="0" err="1"/>
              <a:t>Padlet</a:t>
            </a:r>
            <a:r>
              <a:rPr lang="nl-NL" sz="2400" dirty="0"/>
              <a:t> – gebruik de </a:t>
            </a:r>
            <a:r>
              <a:rPr lang="nl-NL" sz="2400" dirty="0" err="1"/>
              <a:t>qr</a:t>
            </a:r>
            <a:r>
              <a:rPr lang="nl-NL" sz="2400" dirty="0"/>
              <a:t>-code hiernaast.</a:t>
            </a:r>
          </a:p>
          <a:p>
            <a:r>
              <a:rPr lang="nl-NL" sz="2400" dirty="0"/>
              <a:t>Beantwoordt de vragen.</a:t>
            </a:r>
          </a:p>
        </p:txBody>
      </p:sp>
      <p:sp>
        <p:nvSpPr>
          <p:cNvPr id="4" name="Tekstvak 3">
            <a:extLst>
              <a:ext uri="{FF2B5EF4-FFF2-40B4-BE49-F238E27FC236}">
                <a16:creationId xmlns:a16="http://schemas.microsoft.com/office/drawing/2014/main" id="{EB8290F6-B72D-74C9-C075-AD325F56F7D8}"/>
              </a:ext>
            </a:extLst>
          </p:cNvPr>
          <p:cNvSpPr txBox="1"/>
          <p:nvPr/>
        </p:nvSpPr>
        <p:spPr>
          <a:xfrm>
            <a:off x="7782417" y="2057399"/>
            <a:ext cx="3190383" cy="3046988"/>
          </a:xfrm>
          <a:prstGeom prst="rect">
            <a:avLst/>
          </a:prstGeom>
          <a:noFill/>
        </p:spPr>
        <p:txBody>
          <a:bodyPr wrap="square" rtlCol="0">
            <a:spAutoFit/>
          </a:bodyPr>
          <a:lstStyle/>
          <a:p>
            <a:r>
              <a:rPr lang="nl-NL" sz="3200" i="1" dirty="0">
                <a:solidFill>
                  <a:srgbClr val="FF0000"/>
                </a:solidFill>
              </a:rPr>
              <a:t>Let op: Voeg hier de </a:t>
            </a:r>
            <a:r>
              <a:rPr lang="nl-NL" sz="3200" b="1" i="1" dirty="0" err="1">
                <a:solidFill>
                  <a:srgbClr val="FF0000"/>
                </a:solidFill>
              </a:rPr>
              <a:t>qr</a:t>
            </a:r>
            <a:r>
              <a:rPr lang="nl-NL" sz="3200" b="1" i="1" dirty="0">
                <a:solidFill>
                  <a:srgbClr val="FF0000"/>
                </a:solidFill>
              </a:rPr>
              <a:t>-code </a:t>
            </a:r>
            <a:r>
              <a:rPr lang="nl-NL" sz="3200" i="1" dirty="0">
                <a:solidFill>
                  <a:srgbClr val="FF0000"/>
                </a:solidFill>
              </a:rPr>
              <a:t>naar je zelfgemaakte </a:t>
            </a:r>
            <a:r>
              <a:rPr lang="nl-NL" sz="3200" i="1" dirty="0" err="1">
                <a:solidFill>
                  <a:srgbClr val="FF0000"/>
                </a:solidFill>
              </a:rPr>
              <a:t>Padlet</a:t>
            </a:r>
            <a:r>
              <a:rPr lang="nl-NL" sz="3200" i="1" dirty="0">
                <a:solidFill>
                  <a:srgbClr val="FF0000"/>
                </a:solidFill>
              </a:rPr>
              <a:t> toe waarmee je de les afrond. </a:t>
            </a:r>
          </a:p>
        </p:txBody>
      </p:sp>
    </p:spTree>
    <p:extLst>
      <p:ext uri="{BB962C8B-B14F-4D97-AF65-F5344CB8AC3E}">
        <p14:creationId xmlns:p14="http://schemas.microsoft.com/office/powerpoint/2010/main" val="244445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71648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8CE57F8498D146906FD0877D528767" ma:contentTypeVersion="15" ma:contentTypeDescription="Een nieuw document maken." ma:contentTypeScope="" ma:versionID="fbef2e57fd4c7e33b27897b43ebc23a3">
  <xsd:schema xmlns:xsd="http://www.w3.org/2001/XMLSchema" xmlns:xs="http://www.w3.org/2001/XMLSchema" xmlns:p="http://schemas.microsoft.com/office/2006/metadata/properties" xmlns:ns2="a2c3de81-5507-4568-b1fa-d66a76099961" xmlns:ns3="2b83566b-c2f5-4d69-a111-3a2bc5ec35ed" targetNamespace="http://schemas.microsoft.com/office/2006/metadata/properties" ma:root="true" ma:fieldsID="fbaef5ac953eecfa1b12b96a67cadbce" ns2:_="" ns3:_="">
    <xsd:import namespace="a2c3de81-5507-4568-b1fa-d66a76099961"/>
    <xsd:import namespace="2b83566b-c2f5-4d69-a111-3a2bc5ec3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3de81-5507-4568-b1fa-d66a76099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83566b-c2f5-4d69-a111-3a2bc5ec35e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b7a64230-1ea1-4038-a171-21d4b74c6abd}" ma:internalName="TaxCatchAll" ma:showField="CatchAllData" ma:web="2b83566b-c2f5-4d69-a111-3a2bc5ec3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c3de81-5507-4568-b1fa-d66a76099961">
      <Terms xmlns="http://schemas.microsoft.com/office/infopath/2007/PartnerControls"/>
    </lcf76f155ced4ddcb4097134ff3c332f>
    <TaxCatchAll xmlns="2b83566b-c2f5-4d69-a111-3a2bc5ec35ed" xsi:nil="true"/>
  </documentManagement>
</p:properties>
</file>

<file path=customXml/itemProps1.xml><?xml version="1.0" encoding="utf-8"?>
<ds:datastoreItem xmlns:ds="http://schemas.openxmlformats.org/officeDocument/2006/customXml" ds:itemID="{53D0EB5A-F0DD-4544-AC65-91C8A5B901B0}">
  <ds:schemaRefs>
    <ds:schemaRef ds:uri="http://schemas.microsoft.com/sharepoint/v3/contenttype/forms"/>
  </ds:schemaRefs>
</ds:datastoreItem>
</file>

<file path=customXml/itemProps2.xml><?xml version="1.0" encoding="utf-8"?>
<ds:datastoreItem xmlns:ds="http://schemas.openxmlformats.org/officeDocument/2006/customXml" ds:itemID="{19AB965F-EA98-4CB1-B775-359F109FD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3de81-5507-4568-b1fa-d66a76099961"/>
    <ds:schemaRef ds:uri="2b83566b-c2f5-4d69-a111-3a2bc5ec3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74E0AF-1B8C-41F2-B616-5B1C377C0179}">
  <ds:schemaRefs>
    <ds:schemaRef ds:uri="2b83566b-c2f5-4d69-a111-3a2bc5ec35ed"/>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a2c3de81-5507-4568-b1fa-d66a76099961"/>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1366</TotalTime>
  <Words>936</Words>
  <Application>Microsoft Macintosh PowerPoint</Application>
  <PresentationFormat>Breedbeeld</PresentationFormat>
  <Paragraphs>89</Paragraphs>
  <Slides>8</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8</vt:i4>
      </vt:variant>
    </vt:vector>
  </HeadingPairs>
  <TitlesOfParts>
    <vt:vector size="17" baseType="lpstr">
      <vt:lpstr>-webkit-standard</vt:lpstr>
      <vt:lpstr>Arial</vt:lpstr>
      <vt:lpstr>Calibri</vt:lpstr>
      <vt:lpstr>Consolas</vt:lpstr>
      <vt:lpstr>Myriad Pro</vt:lpstr>
      <vt:lpstr>Myriad Pro SemiExt</vt:lpstr>
      <vt:lpstr>Open Sans</vt:lpstr>
      <vt:lpstr>Segoe UI</vt:lpstr>
      <vt:lpstr>1_Kantoorthema</vt:lpstr>
      <vt:lpstr>Beelddagboek</vt:lpstr>
      <vt:lpstr>Les 1A | Waarom zou je een dagboek bijhouden?</vt:lpstr>
      <vt:lpstr>Waar denk je aan bij het woord “dagboek”?</vt:lpstr>
      <vt:lpstr>Stelling | Kies 1 stelling per drietal </vt:lpstr>
      <vt:lpstr>Waarom zou je voor deze module een dagboek bijhouden?  </vt:lpstr>
      <vt:lpstr>Beelddagboek: dit ga je de komende weken doen</vt:lpstr>
      <vt:lpstr>Terugkijken | Wat denk jij?</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Beelddagboek </dc:title>
  <dc:creator>Friederike Sadewasser</dc:creator>
  <cp:lastModifiedBy>Miriam van der Meiden</cp:lastModifiedBy>
  <cp:revision>36</cp:revision>
  <dcterms:created xsi:type="dcterms:W3CDTF">2022-05-16T11:49:19Z</dcterms:created>
  <dcterms:modified xsi:type="dcterms:W3CDTF">2023-03-06T11:33:54Z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0x0101007B8CE57F8498D146906FD0877D528767</vt:lpwstr>
  </property>
  <property fmtid="{D5CDD505-2E9C-101B-9397-08002B2CF9AE}" pid="3" name="MediaServiceImageTags">
    <vt:lpwstr/>
  </property>
</Properties>
</file>