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84" r:id="rId5"/>
    <p:sldId id="274" r:id="rId6"/>
    <p:sldId id="279" r:id="rId7"/>
    <p:sldId id="264" r:id="rId8"/>
    <p:sldId id="293" r:id="rId9"/>
    <p:sldId id="268" r:id="rId10"/>
    <p:sldId id="267" r:id="rId11"/>
    <p:sldId id="287" r:id="rId12"/>
    <p:sldId id="288" r:id="rId13"/>
    <p:sldId id="29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A8D"/>
    <a:srgbClr val="D64166"/>
    <a:srgbClr val="E13E60"/>
    <a:srgbClr val="BCC1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4"/>
    <p:restoredTop sz="56641"/>
  </p:normalViewPr>
  <p:slideViewPr>
    <p:cSldViewPr snapToGrid="0">
      <p:cViewPr>
        <p:scale>
          <a:sx n="70" d="100"/>
          <a:sy n="70" d="100"/>
        </p:scale>
        <p:origin x="21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iam van der Meiden" userId="7d47016d-e1d4-4103-8c44-4186af72fb29" providerId="ADAL" clId="{1143CE02-EBDC-DA41-9781-EFE475C96CC2}"/>
    <pc:docChg chg="undo custSel modSld">
      <pc:chgData name="Miriam van der Meiden" userId="7d47016d-e1d4-4103-8c44-4186af72fb29" providerId="ADAL" clId="{1143CE02-EBDC-DA41-9781-EFE475C96CC2}" dt="2023-02-10T14:55:28.161" v="154" actId="20577"/>
      <pc:docMkLst>
        <pc:docMk/>
      </pc:docMkLst>
      <pc:sldChg chg="modNotesTx">
        <pc:chgData name="Miriam van der Meiden" userId="7d47016d-e1d4-4103-8c44-4186af72fb29" providerId="ADAL" clId="{1143CE02-EBDC-DA41-9781-EFE475C96CC2}" dt="2023-02-10T14:53:45.301" v="71" actId="20577"/>
        <pc:sldMkLst>
          <pc:docMk/>
          <pc:sldMk cId="1642943167" sldId="264"/>
        </pc:sldMkLst>
      </pc:sldChg>
      <pc:sldChg chg="modSp mod modNotesTx">
        <pc:chgData name="Miriam van der Meiden" userId="7d47016d-e1d4-4103-8c44-4186af72fb29" providerId="ADAL" clId="{1143CE02-EBDC-DA41-9781-EFE475C96CC2}" dt="2023-02-10T14:53:29.978" v="65" actId="113"/>
        <pc:sldMkLst>
          <pc:docMk/>
          <pc:sldMk cId="882126031" sldId="267"/>
        </pc:sldMkLst>
        <pc:spChg chg="mod">
          <ac:chgData name="Miriam van der Meiden" userId="7d47016d-e1d4-4103-8c44-4186af72fb29" providerId="ADAL" clId="{1143CE02-EBDC-DA41-9781-EFE475C96CC2}" dt="2023-02-10T14:52:08.838" v="43" actId="20577"/>
          <ac:spMkLst>
            <pc:docMk/>
            <pc:sldMk cId="882126031" sldId="267"/>
            <ac:spMk id="23" creationId="{2654D6C6-9A83-A9CE-4FF9-AF1958EA0CEE}"/>
          </ac:spMkLst>
        </pc:spChg>
      </pc:sldChg>
      <pc:sldChg chg="modSp mod modNotesTx">
        <pc:chgData name="Miriam van der Meiden" userId="7d47016d-e1d4-4103-8c44-4186af72fb29" providerId="ADAL" clId="{1143CE02-EBDC-DA41-9781-EFE475C96CC2}" dt="2023-02-10T14:53:38.923" v="69" actId="20577"/>
        <pc:sldMkLst>
          <pc:docMk/>
          <pc:sldMk cId="688722990" sldId="268"/>
        </pc:sldMkLst>
        <pc:spChg chg="mod">
          <ac:chgData name="Miriam van der Meiden" userId="7d47016d-e1d4-4103-8c44-4186af72fb29" providerId="ADAL" clId="{1143CE02-EBDC-DA41-9781-EFE475C96CC2}" dt="2023-02-10T14:51:16.321" v="35" actId="1036"/>
          <ac:spMkLst>
            <pc:docMk/>
            <pc:sldMk cId="688722990" sldId="268"/>
            <ac:spMk id="5" creationId="{883507C8-0943-A5D9-E3F0-8F7FEF3A4C1F}"/>
          </ac:spMkLst>
        </pc:spChg>
        <pc:picChg chg="mod">
          <ac:chgData name="Miriam van der Meiden" userId="7d47016d-e1d4-4103-8c44-4186af72fb29" providerId="ADAL" clId="{1143CE02-EBDC-DA41-9781-EFE475C96CC2}" dt="2023-02-10T14:51:16.321" v="35" actId="1036"/>
          <ac:picMkLst>
            <pc:docMk/>
            <pc:sldMk cId="688722990" sldId="268"/>
            <ac:picMk id="7" creationId="{D78CDA6F-B9F2-4DAC-3AAD-AA72CF42CA76}"/>
          </ac:picMkLst>
        </pc:picChg>
      </pc:sldChg>
      <pc:sldChg chg="modNotesTx">
        <pc:chgData name="Miriam van der Meiden" userId="7d47016d-e1d4-4103-8c44-4186af72fb29" providerId="ADAL" clId="{1143CE02-EBDC-DA41-9781-EFE475C96CC2}" dt="2023-02-10T14:53:50.195" v="73" actId="20577"/>
        <pc:sldMkLst>
          <pc:docMk/>
          <pc:sldMk cId="2943758996" sldId="274"/>
        </pc:sldMkLst>
      </pc:sldChg>
      <pc:sldChg chg="modSp mod modNotesTx">
        <pc:chgData name="Miriam van der Meiden" userId="7d47016d-e1d4-4103-8c44-4186af72fb29" providerId="ADAL" clId="{1143CE02-EBDC-DA41-9781-EFE475C96CC2}" dt="2023-02-10T14:53:47.790" v="72" actId="20577"/>
        <pc:sldMkLst>
          <pc:docMk/>
          <pc:sldMk cId="1888006621" sldId="279"/>
        </pc:sldMkLst>
        <pc:spChg chg="mod">
          <ac:chgData name="Miriam van der Meiden" userId="7d47016d-e1d4-4103-8c44-4186af72fb29" providerId="ADAL" clId="{1143CE02-EBDC-DA41-9781-EFE475C96CC2}" dt="2023-02-10T14:47:55.422" v="18" actId="27636"/>
          <ac:spMkLst>
            <pc:docMk/>
            <pc:sldMk cId="1888006621" sldId="279"/>
            <ac:spMk id="3" creationId="{77273F8F-6935-1503-39ED-B9D8B413A6DF}"/>
          </ac:spMkLst>
        </pc:spChg>
      </pc:sldChg>
      <pc:sldChg chg="modSp mod modNotesTx">
        <pc:chgData name="Miriam van der Meiden" userId="7d47016d-e1d4-4103-8c44-4186af72fb29" providerId="ADAL" clId="{1143CE02-EBDC-DA41-9781-EFE475C96CC2}" dt="2023-02-10T14:47:01.105" v="13" actId="20577"/>
        <pc:sldMkLst>
          <pc:docMk/>
          <pc:sldMk cId="1105697342" sldId="284"/>
        </pc:sldMkLst>
        <pc:spChg chg="mod">
          <ac:chgData name="Miriam van der Meiden" userId="7d47016d-e1d4-4103-8c44-4186af72fb29" providerId="ADAL" clId="{1143CE02-EBDC-DA41-9781-EFE475C96CC2}" dt="2023-02-10T14:45:43.800" v="0" actId="14100"/>
          <ac:spMkLst>
            <pc:docMk/>
            <pc:sldMk cId="1105697342" sldId="284"/>
            <ac:spMk id="3" creationId="{9A5175C1-0A11-ECAA-E3A3-C270870472CA}"/>
          </ac:spMkLst>
        </pc:spChg>
      </pc:sldChg>
      <pc:sldChg chg="modNotesTx">
        <pc:chgData name="Miriam van der Meiden" userId="7d47016d-e1d4-4103-8c44-4186af72fb29" providerId="ADAL" clId="{1143CE02-EBDC-DA41-9781-EFE475C96CC2}" dt="2023-02-10T14:54:00.705" v="74" actId="20577"/>
        <pc:sldMkLst>
          <pc:docMk/>
          <pc:sldMk cId="80467046" sldId="287"/>
        </pc:sldMkLst>
      </pc:sldChg>
      <pc:sldChg chg="modNotesTx">
        <pc:chgData name="Miriam van der Meiden" userId="7d47016d-e1d4-4103-8c44-4186af72fb29" providerId="ADAL" clId="{1143CE02-EBDC-DA41-9781-EFE475C96CC2}" dt="2023-02-10T14:55:28.161" v="154" actId="20577"/>
        <pc:sldMkLst>
          <pc:docMk/>
          <pc:sldMk cId="1424090999" sldId="288"/>
        </pc:sldMkLst>
      </pc:sldChg>
      <pc:sldChg chg="modNotesTx">
        <pc:chgData name="Miriam van der Meiden" userId="7d47016d-e1d4-4103-8c44-4186af72fb29" providerId="ADAL" clId="{1143CE02-EBDC-DA41-9781-EFE475C96CC2}" dt="2023-02-10T14:53:41.990" v="70" actId="20577"/>
        <pc:sldMkLst>
          <pc:docMk/>
          <pc:sldMk cId="363061818" sldId="293"/>
        </pc:sldMkLst>
      </pc:sldChg>
    </pc:docChg>
  </pc:docChgLst>
  <pc:docChgLst>
    <pc:chgData name="Friederike Sadewasser" userId="S::f.sadewasser@ma-web.nl::b575c141-db8c-44fb-896f-45746fc7f449" providerId="AD" clId="Web-{942A232D-BC9D-30F0-733B-BB2FB2B4A1EB}"/>
    <pc:docChg chg="modSld">
      <pc:chgData name="Friederike Sadewasser" userId="S::f.sadewasser@ma-web.nl::b575c141-db8c-44fb-896f-45746fc7f449" providerId="AD" clId="Web-{942A232D-BC9D-30F0-733B-BB2FB2B4A1EB}" dt="2022-12-20T10:44:04.995" v="5" actId="1076"/>
      <pc:docMkLst>
        <pc:docMk/>
      </pc:docMkLst>
      <pc:sldChg chg="modSp">
        <pc:chgData name="Friederike Sadewasser" userId="S::f.sadewasser@ma-web.nl::b575c141-db8c-44fb-896f-45746fc7f449" providerId="AD" clId="Web-{942A232D-BC9D-30F0-733B-BB2FB2B4A1EB}" dt="2022-12-20T10:44:04.995" v="5" actId="1076"/>
        <pc:sldMkLst>
          <pc:docMk/>
          <pc:sldMk cId="688722990" sldId="268"/>
        </pc:sldMkLst>
        <pc:spChg chg="mod">
          <ac:chgData name="Friederike Sadewasser" userId="S::f.sadewasser@ma-web.nl::b575c141-db8c-44fb-896f-45746fc7f449" providerId="AD" clId="Web-{942A232D-BC9D-30F0-733B-BB2FB2B4A1EB}" dt="2022-12-20T10:43:59.730" v="3" actId="20577"/>
          <ac:spMkLst>
            <pc:docMk/>
            <pc:sldMk cId="688722990" sldId="268"/>
            <ac:spMk id="3" creationId="{5BDBD187-3932-ACFA-33F3-4EB34186238E}"/>
          </ac:spMkLst>
        </pc:spChg>
        <pc:spChg chg="mod">
          <ac:chgData name="Friederike Sadewasser" userId="S::f.sadewasser@ma-web.nl::b575c141-db8c-44fb-896f-45746fc7f449" providerId="AD" clId="Web-{942A232D-BC9D-30F0-733B-BB2FB2B4A1EB}" dt="2022-12-20T10:44:03.214" v="4" actId="1076"/>
          <ac:spMkLst>
            <pc:docMk/>
            <pc:sldMk cId="688722990" sldId="268"/>
            <ac:spMk id="5" creationId="{883507C8-0943-A5D9-E3F0-8F7FEF3A4C1F}"/>
          </ac:spMkLst>
        </pc:spChg>
        <pc:picChg chg="mod">
          <ac:chgData name="Friederike Sadewasser" userId="S::f.sadewasser@ma-web.nl::b575c141-db8c-44fb-896f-45746fc7f449" providerId="AD" clId="Web-{942A232D-BC9D-30F0-733B-BB2FB2B4A1EB}" dt="2022-12-20T10:44:04.995" v="5" actId="1076"/>
          <ac:picMkLst>
            <pc:docMk/>
            <pc:sldMk cId="688722990" sldId="268"/>
            <ac:picMk id="7" creationId="{D78CDA6F-B9F2-4DAC-3AAD-AA72CF42CA7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CCA22-B915-704D-AFAA-686FD81533E3}" type="datetimeFigureOut">
              <a:rPr lang="nl-NL" smtClean="0"/>
              <a:t>06-03-2023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33A95-76A3-FC49-9BC9-5292FA9B56FB}" type="slidenum">
              <a:rPr lang="nl-NL" smtClean="0"/>
              <a:t>‹nr.›</a:t>
            </a:fld>
            <a:endParaRPr lang="nl-NL"/>
          </a:p>
        </p:txBody>
      </p:sp>
    </p:spTree>
    <p:extLst>
      <p:ext uri="{BB962C8B-B14F-4D97-AF65-F5344CB8AC3E}">
        <p14:creationId xmlns:p14="http://schemas.microsoft.com/office/powerpoint/2010/main" val="2332986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buFont typeface="Arial" panose="020B0604020202020204" pitchFamily="34" charset="0"/>
              <a:buNone/>
            </a:pPr>
            <a:r>
              <a:rPr lang="nl-NL" b="1" dirty="0"/>
              <a:t>Samenvatting les</a:t>
            </a:r>
            <a:endParaRPr lang="nl-NL" b="0" dirty="0"/>
          </a:p>
          <a:p>
            <a:pPr algn="l" rtl="0" fontAlgn="base"/>
            <a:r>
              <a:rPr lang="nl-NL" sz="1800" b="0" i="0" dirty="0">
                <a:solidFill>
                  <a:srgbClr val="000000"/>
                </a:solidFill>
                <a:effectLst/>
                <a:latin typeface="Myriad Pro" panose="020B0503030403020204" pitchFamily="34" charset="0"/>
              </a:rPr>
              <a:t>In deze les maakt de student kennis met het beelddagboek, de student mag een doel uitkiezen uit de lijst en deze toevoegen onder de eigen naam op de Padlet. Dit is de start van het vastleggen van het leerproces. De studenten krijgen de opdracht om elke week 2 tot 3 foto’s te uploaden met daarbij een korte beschrijving over hoe zij hier aan het leerdoel hebben gewerkt.  </a:t>
            </a:r>
            <a:endParaRPr lang="nl-NL" b="0" i="0" dirty="0">
              <a:solidFill>
                <a:srgbClr val="000000"/>
              </a:solidFill>
              <a:effectLst/>
              <a:latin typeface="Segoe UI" panose="020F0502020204030204" pitchFamily="34" charset="0"/>
            </a:endParaRPr>
          </a:p>
          <a:p>
            <a:pPr algn="l" rtl="0" fontAlgn="base"/>
            <a:endParaRPr lang="nl-NL" sz="1800" b="0" i="1" dirty="0">
              <a:solidFill>
                <a:srgbClr val="000000"/>
              </a:solidFill>
              <a:effectLst/>
              <a:latin typeface="Myriad Pro" panose="020B0503030403020204" pitchFamily="34" charset="0"/>
            </a:endParaRPr>
          </a:p>
          <a:p>
            <a:pPr algn="l" rtl="0" fontAlgn="base"/>
            <a:r>
              <a:rPr lang="nl-NL" sz="1800" b="0" i="1" dirty="0">
                <a:solidFill>
                  <a:srgbClr val="000000"/>
                </a:solidFill>
                <a:effectLst/>
                <a:latin typeface="Myriad Pro" panose="020B0503030403020204" pitchFamily="34" charset="0"/>
              </a:rPr>
              <a:t>Je kunt ervoor kiezen les 1A en les 1B direct na elkaar te geven, of op te splitsen en op twee momenten te geven. Wanneer je ervoor kiest beide lessen op één moment te geven, vervalt de afsluiting van les 1A en de eerste opdracht van les 1B. </a:t>
            </a:r>
          </a:p>
          <a:p>
            <a:pPr algn="l" rtl="0" fontAlgn="base"/>
            <a:endParaRPr lang="nl-NL" sz="1800" b="1" i="0" dirty="0">
              <a:solidFill>
                <a:srgbClr val="000000"/>
              </a:solidFill>
              <a:effectLst/>
              <a:latin typeface="Myriad Pro" panose="020B0503030403020204" pitchFamily="34" charset="0"/>
            </a:endParaRPr>
          </a:p>
          <a:p>
            <a:pPr algn="l" rtl="0" fontAlgn="base"/>
            <a:r>
              <a:rPr lang="nl-NL" sz="1800" b="1" i="0" dirty="0">
                <a:solidFill>
                  <a:srgbClr val="000000"/>
                </a:solidFill>
                <a:effectLst/>
                <a:latin typeface="Myriad Pro" panose="020B0503030403020204" pitchFamily="34" charset="0"/>
              </a:rPr>
              <a:t>Lesdoelen</a:t>
            </a:r>
          </a:p>
          <a:p>
            <a:pPr algn="l">
              <a:buFont typeface="Arial" panose="020B0604020202020204" pitchFamily="34" charset="0"/>
              <a:buChar char="•"/>
            </a:pPr>
            <a:r>
              <a:rPr lang="nl-NL" sz="2800" b="0" i="0" u="none" strike="noStrike" dirty="0">
                <a:solidFill>
                  <a:srgbClr val="000000"/>
                </a:solidFill>
                <a:effectLst/>
              </a:rPr>
              <a:t>De student maakt kennis met leerdoelen en kiest er een uit de gegeven voorbeelden of stelt zelf een doel;</a:t>
            </a:r>
          </a:p>
          <a:p>
            <a:pPr algn="l">
              <a:buFont typeface="Arial" panose="020B0604020202020204" pitchFamily="34" charset="0"/>
              <a:buChar char="•"/>
            </a:pPr>
            <a:r>
              <a:rPr lang="nl-NL" sz="2800" b="0" i="0" u="none" strike="noStrike" dirty="0">
                <a:solidFill>
                  <a:srgbClr val="000000"/>
                </a:solidFill>
                <a:effectLst/>
              </a:rPr>
              <a:t>De student maakt het gekozen leerdoel kleiner en concreter;</a:t>
            </a:r>
          </a:p>
          <a:p>
            <a:pPr algn="l">
              <a:buFont typeface="Arial" panose="020B0604020202020204" pitchFamily="34" charset="0"/>
              <a:buChar char="•"/>
            </a:pPr>
            <a:r>
              <a:rPr lang="nl-NL" sz="2800" b="0" i="0" u="none" strike="noStrike" dirty="0">
                <a:solidFill>
                  <a:srgbClr val="000000"/>
                </a:solidFill>
                <a:effectLst/>
              </a:rPr>
              <a:t>De student bedenkt stappen die gezet kunnen worden op weg naar het leerdoel.</a:t>
            </a:r>
            <a:endParaRPr lang="nl-NL" sz="1800" b="1" i="0" dirty="0">
              <a:solidFill>
                <a:srgbClr val="000000"/>
              </a:solidFill>
              <a:effectLst/>
              <a:latin typeface="Myriad Pro" panose="020B0503030403020204" pitchFamily="34" charset="0"/>
            </a:endParaRPr>
          </a:p>
          <a:p>
            <a:pPr algn="l" rtl="0" fontAlgn="base"/>
            <a:endParaRPr lang="nl-NL" sz="1800" b="1" i="0" dirty="0">
              <a:solidFill>
                <a:srgbClr val="000000"/>
              </a:solidFill>
              <a:effectLst/>
              <a:latin typeface="Myriad Pro" panose="020B0503030403020204" pitchFamily="34" charset="0"/>
            </a:endParaRPr>
          </a:p>
          <a:p>
            <a:pPr algn="l" rtl="0" fontAlgn="base"/>
            <a:r>
              <a:rPr lang="nl-NL" sz="1800" b="1" i="0" dirty="0">
                <a:solidFill>
                  <a:srgbClr val="000000"/>
                </a:solidFill>
                <a:effectLst/>
                <a:latin typeface="Myriad Pro" panose="020B0503030403020204" pitchFamily="34" charset="0"/>
              </a:rPr>
              <a:t>Te leveren product</a:t>
            </a:r>
          </a:p>
          <a:p>
            <a:pPr algn="l" fontAlgn="base">
              <a:buFont typeface="Arial" panose="020B0604020202020204" pitchFamily="34" charset="0"/>
              <a:buNone/>
            </a:pPr>
            <a:r>
              <a:rPr lang="nl-NL" b="0" i="0" u="none" strike="noStrike" dirty="0" err="1">
                <a:solidFill>
                  <a:srgbClr val="000000"/>
                </a:solidFill>
                <a:effectLst/>
                <a:latin typeface="-webkit-standard"/>
              </a:rPr>
              <a:t>Padlet</a:t>
            </a:r>
            <a:r>
              <a:rPr lang="nl-NL" b="0" i="0" u="none" strike="noStrike" dirty="0">
                <a:solidFill>
                  <a:srgbClr val="000000"/>
                </a:solidFill>
                <a:effectLst/>
                <a:latin typeface="-webkit-standard"/>
              </a:rPr>
              <a:t> "Beelddagboek" voor de hele klas. Elke student heeft een leerdoel geplaatst en een eerste foto geüpload.</a:t>
            </a:r>
            <a:endParaRPr lang="nl-NL" b="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21C77-8613-D840-B733-3DEBB445C9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09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u="none" strike="noStrike" dirty="0">
                <a:solidFill>
                  <a:srgbClr val="000000"/>
                </a:solidFill>
                <a:effectLst/>
              </a:rPr>
              <a:t>Vooruitkijken 1 | Voordelen dagboek bijhouden</a:t>
            </a:r>
          </a:p>
          <a:p>
            <a:pPr algn="l"/>
            <a:endParaRPr lang="nl-NL" b="0" i="0" u="none" strike="noStrike" dirty="0">
              <a:solidFill>
                <a:srgbClr val="000000"/>
              </a:solidFill>
              <a:effectLst/>
            </a:endParaRPr>
          </a:p>
          <a:p>
            <a:pPr algn="l"/>
            <a:r>
              <a:rPr lang="nl-NL" b="0" i="0" u="none" strike="noStrike" dirty="0">
                <a:solidFill>
                  <a:srgbClr val="000000"/>
                </a:solidFill>
                <a:effectLst/>
              </a:rPr>
              <a:t>Laat studenten benoemen welke voordelen ze nog weten over het bijhouden van een dagboek. Vraag wie er nog over nagedacht heeft of zelfs is begonnen met een dagboek.</a:t>
            </a:r>
          </a:p>
          <a:p>
            <a:pPr fontAlgn="base"/>
            <a:endParaRPr lang="nl-NL" dirty="0">
              <a:cs typeface="Calibri"/>
            </a:endParaRPr>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2</a:t>
            </a:fld>
            <a:endParaRPr lang="nl-NL"/>
          </a:p>
        </p:txBody>
      </p:sp>
    </p:spTree>
    <p:extLst>
      <p:ext uri="{BB962C8B-B14F-4D97-AF65-F5344CB8AC3E}">
        <p14:creationId xmlns:p14="http://schemas.microsoft.com/office/powerpoint/2010/main" val="38015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Vooruitkijken 2 | Opdracht Beelddagboek</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Leg de opdracht van het Beelddagboek uit m.b.v. de presentatie.</a:t>
            </a:r>
          </a:p>
          <a:p>
            <a:pPr algn="l" fontAlgn="base"/>
            <a:r>
              <a:rPr lang="nl-NL" b="0" i="1" dirty="0">
                <a:solidFill>
                  <a:srgbClr val="154571"/>
                </a:solidFill>
                <a:effectLst/>
                <a:latin typeface="Open Sans" panose="020B0606030504020204" pitchFamily="34" charset="0"/>
              </a:rPr>
              <a:t>Maak per week 2-3 foto’s die weergeven welke inzichten je hebt gehad deze week. Upload deze op de Padlet en voeg een korte beschrijving van maximaal 2 zinnen toe per foto.</a:t>
            </a:r>
            <a:endParaRPr lang="nl-NL" b="0" i="0" dirty="0">
              <a:solidFill>
                <a:srgbClr val="154571"/>
              </a:solidFill>
              <a:effectLst/>
              <a:latin typeface="Open Sans" panose="020B0606030504020204" pitchFamily="34" charset="0"/>
            </a:endParaRP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Leg uit: Je gaat niet zomaar al jouw inzichten fotograferen, maar je kiest met behulp van deze les een concreet doel waaraan je wilt werken. In je Beelddagboek hou je dit doel bij en kijk je terug. Hier zijn trucjes voor om er het beste voor jezelf uit te halen, die leer je in de aankomende lessen.</a:t>
            </a:r>
          </a:p>
          <a:p>
            <a:br>
              <a:rPr lang="nl-NL" dirty="0"/>
            </a:br>
            <a:endParaRPr lang="nl-NL" dirty="0"/>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3</a:t>
            </a:fld>
            <a:endParaRPr lang="nl-NL"/>
          </a:p>
        </p:txBody>
      </p:sp>
    </p:spTree>
    <p:extLst>
      <p:ext uri="{BB962C8B-B14F-4D97-AF65-F5344CB8AC3E}">
        <p14:creationId xmlns:p14="http://schemas.microsoft.com/office/powerpoint/2010/main" val="359805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Uitvoeren 1 | Welke aanpak is beter?</a:t>
            </a:r>
          </a:p>
          <a:p>
            <a:endParaRPr lang="nl-NL" b="1" dirty="0"/>
          </a:p>
          <a:p>
            <a:r>
              <a:rPr lang="nl-NL" dirty="0"/>
              <a:t>Welke van deze twee aanpakken hierboven vinden studenten beter en waarom? Leg de situatie uit en laat verschillende aanpakken zien. Nadat studenten voor één optie hebben gekozen maak je de koppeling met hun eigen doel. Dat moet namelijk ook haalbaar, klein, concreet, etc. zijn.</a:t>
            </a:r>
          </a:p>
          <a:p>
            <a:endParaRPr lang="nl-NL" dirty="0">
              <a:cs typeface="Calibri"/>
            </a:endParaRPr>
          </a:p>
          <a:p>
            <a:r>
              <a:rPr lang="nl-NL" dirty="0"/>
              <a:t>Studenten leggen uit waarom optie 1 waarschijnlijk de betere aanpak is. Dit zouden ze kunnen noemen:</a:t>
            </a:r>
            <a:endParaRPr lang="nl-NL" dirty="0">
              <a:cs typeface="Calibri"/>
            </a:endParaRPr>
          </a:p>
          <a:p>
            <a:pPr marL="171450" indent="-171450">
              <a:buFont typeface="Arial"/>
              <a:buChar char="•"/>
            </a:pPr>
            <a:r>
              <a:rPr lang="nl-NL" dirty="0"/>
              <a:t>Je stelt een realistisch doel (haalbaar).</a:t>
            </a:r>
            <a:endParaRPr lang="nl-NL" dirty="0">
              <a:cs typeface="Calibri"/>
            </a:endParaRPr>
          </a:p>
          <a:p>
            <a:pPr marL="171450" indent="-171450">
              <a:buFont typeface="Arial"/>
              <a:buChar char="•"/>
            </a:pPr>
            <a:r>
              <a:rPr lang="nl-NL" dirty="0"/>
              <a:t>Je bepaalt stappen om tot dit doel te komen, die voor jou echt haalbaar zijn (10km i.p.v. 20km per week is realistischer)</a:t>
            </a:r>
            <a:endParaRPr lang="nl-NL" dirty="0">
              <a:cs typeface="Calibri"/>
            </a:endParaRPr>
          </a:p>
          <a:p>
            <a:pPr marL="171450" indent="-171450">
              <a:buFont typeface="Arial"/>
              <a:buChar char="•"/>
            </a:pPr>
            <a:r>
              <a:rPr lang="nl-NL" dirty="0"/>
              <a:t>Je kijkt af en toe of je goed op weg bent naar je doel. (jezelf monitoren)</a:t>
            </a:r>
            <a:endParaRPr lang="nl-NL" dirty="0">
              <a:cs typeface="Calibri"/>
            </a:endParaRPr>
          </a:p>
          <a:p>
            <a:pPr marL="171450" indent="-171450">
              <a:buFont typeface="Arial"/>
              <a:buChar char="•"/>
            </a:pPr>
            <a:r>
              <a:rPr lang="nl-NL" dirty="0"/>
              <a:t>Je past de stappen eventueel aan. (jezelf monitoren)</a:t>
            </a:r>
            <a:endParaRPr lang="nl-NL" dirty="0">
              <a:cs typeface="Calibri"/>
            </a:endParaRPr>
          </a:p>
          <a:p>
            <a:pPr marL="171450" indent="-171450">
              <a:buFont typeface="Arial"/>
              <a:buChar char="•"/>
            </a:pPr>
            <a:r>
              <a:rPr lang="nl-NL" dirty="0"/>
              <a:t>Je motiveert jezelf (kleine successen vieren – stappenteller)</a:t>
            </a:r>
            <a:endParaRPr lang="nl-NL" dirty="0">
              <a:cs typeface="Calibri"/>
            </a:endParaRPr>
          </a:p>
          <a:p>
            <a:pPr marL="171450" indent="-171450">
              <a:buFont typeface="Arial"/>
              <a:buChar char="•"/>
            </a:pPr>
            <a:r>
              <a:rPr lang="nl-NL" dirty="0"/>
              <a:t>Je deelt successen met vrienden.</a:t>
            </a:r>
            <a:endParaRPr lang="nl-NL" dirty="0">
              <a:cs typeface="Calibri"/>
            </a:endParaRPr>
          </a:p>
          <a:p>
            <a:pPr marL="171450" indent="-171450">
              <a:buFont typeface="Arial"/>
              <a:buChar char="•"/>
            </a:pPr>
            <a:r>
              <a:rPr lang="nl-NL" dirty="0"/>
              <a:t>Je kijkt terug (je doel evalueren).</a:t>
            </a:r>
            <a:endParaRPr lang="nl-NL" dirty="0">
              <a:cs typeface="Calibri"/>
            </a:endParaRPr>
          </a:p>
          <a:p>
            <a:endParaRPr lang="nl-NL" dirty="0">
              <a:cs typeface="Calibri"/>
            </a:endParaRPr>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4</a:t>
            </a:fld>
            <a:endParaRPr lang="nl-NL"/>
          </a:p>
        </p:txBody>
      </p:sp>
    </p:spTree>
    <p:extLst>
      <p:ext uri="{BB962C8B-B14F-4D97-AF65-F5344CB8AC3E}">
        <p14:creationId xmlns:p14="http://schemas.microsoft.com/office/powerpoint/2010/main" val="306460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Uitvoeren 2 | Eigen doel kiezen en kleiner maken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Voeg zelf vóór de les de doelen aan de presentatie toe waaruit studenten kunnen kiezen. In de presentatie staan nu voorbeelden voor softs </a:t>
            </a:r>
            <a:r>
              <a:rPr lang="nl-NL" b="0" i="0" dirty="0" err="1">
                <a:solidFill>
                  <a:srgbClr val="154571"/>
                </a:solidFill>
                <a:effectLst/>
                <a:latin typeface="Open Sans" panose="020B0606030504020204" pitchFamily="34" charset="0"/>
              </a:rPr>
              <a:t>kill</a:t>
            </a:r>
            <a:r>
              <a:rPr lang="nl-NL" b="0" i="0" dirty="0">
                <a:solidFill>
                  <a:srgbClr val="154571"/>
                </a:solidFill>
                <a:effectLst/>
                <a:latin typeface="Open Sans" panose="020B0606030504020204" pitchFamily="34" charset="0"/>
              </a:rPr>
              <a:t> doelen; je kunt er ook voor kiezen om vakinhoudelijke doelen te gebruiken. Optioneel kan je studenten zelf doelen laten opstellen. Aan het einde van de les hebben ze allemaal een eigen doel én een foto naar de Padlet geüpload die een eerste stap naar hun doel laat zien.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Voorbeeld: Ik wil beter plannen: ik zet in mijn agenda wanneer ik daadwerkelijk aan opdrachten ga werken.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Tip: Doe zelf ook mee door een doel te kiezen en een eigen kolom op de Padlet aan te maken.</a:t>
            </a:r>
          </a:p>
          <a:p>
            <a:pPr fontAlgn="base"/>
            <a:endParaRPr lang="nl-NL" dirty="0">
              <a:cs typeface="Calibri"/>
            </a:endParaRPr>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5</a:t>
            </a:fld>
            <a:endParaRPr lang="nl-NL"/>
          </a:p>
        </p:txBody>
      </p:sp>
    </p:spTree>
    <p:extLst>
      <p:ext uri="{BB962C8B-B14F-4D97-AF65-F5344CB8AC3E}">
        <p14:creationId xmlns:p14="http://schemas.microsoft.com/office/powerpoint/2010/main" val="194101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Uitvoeren 2 | Eigen doel kiezen en kleiner maken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Voeg zelf vóór de les de doelen aan de presentatie toe waaruit studenten kunnen kiezen. In de presentatie staan nu voorbeelden voor softs </a:t>
            </a:r>
            <a:r>
              <a:rPr lang="nl-NL" b="0" i="0" dirty="0" err="1">
                <a:solidFill>
                  <a:srgbClr val="154571"/>
                </a:solidFill>
                <a:effectLst/>
                <a:latin typeface="Open Sans" panose="020B0606030504020204" pitchFamily="34" charset="0"/>
              </a:rPr>
              <a:t>kill</a:t>
            </a:r>
            <a:r>
              <a:rPr lang="nl-NL" b="0" i="0" dirty="0">
                <a:solidFill>
                  <a:srgbClr val="154571"/>
                </a:solidFill>
                <a:effectLst/>
                <a:latin typeface="Open Sans" panose="020B0606030504020204" pitchFamily="34" charset="0"/>
              </a:rPr>
              <a:t> doelen; je kunt er ook voor kiezen om vakinhoudelijke doelen te gebruiken. Optioneel kan je studenten zelf doelen laten opstellen. Aan het einde van de les hebben ze allemaal een eigen doel én een foto naar de Padlet geüpload die een eerste stap naar hun doel laat zien.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Voorbeeld: Ik wil beter plannen: ik zet in mijn agenda wanneer ik daadwerkelijk aan opdrachten ga werken.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Tip: Doe zelf ook mee door een doel te kiezen en een eigen kolom op de Padlet aan te maken.</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6</a:t>
            </a:fld>
            <a:endParaRPr lang="nl-NL"/>
          </a:p>
        </p:txBody>
      </p:sp>
    </p:spTree>
    <p:extLst>
      <p:ext uri="{BB962C8B-B14F-4D97-AF65-F5344CB8AC3E}">
        <p14:creationId xmlns:p14="http://schemas.microsoft.com/office/powerpoint/2010/main" val="274203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Stap 1 | Doel kiezen of opstellen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Volg de instructie op de presentatie:</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Kies 1 doel uit de voorbeelden. Dit doel gebruik je voor jouw kolom op de Padlet ​(5 min.)</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Bespreek met je medestudent waarom je dit doel hebt gekozen ​(samen 5 min.)</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Daag jezelf uit om zo klein mogelijke stappen te bedenken om aan je doel te werken. Deze stappen zet je tijdens de module of lessenreeks in je Beelddagboek als foto’s. ​(3 min. per student)</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Maak een account voor Padlet aan als je die nog niet hebt.</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Plaats het gekozen doel op de Padlet onder je naam. Volg daarvoor het voorbeeld van de docent in de eerste kolom van de Padlet.</a:t>
            </a:r>
          </a:p>
          <a:p>
            <a:pPr algn="l" fontAlgn="base"/>
            <a:endParaRPr lang="nl-NL" b="0" i="0" dirty="0">
              <a:solidFill>
                <a:srgbClr val="154571"/>
              </a:solidFill>
              <a:effectLst/>
              <a:latin typeface="Open Sans" panose="020B0606030504020204" pitchFamily="34" charset="0"/>
            </a:endParaRP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Tip: Gebruik de Padlet op je </a:t>
            </a:r>
            <a:r>
              <a:rPr lang="nl-NL" b="1" i="0" dirty="0">
                <a:solidFill>
                  <a:srgbClr val="154571"/>
                </a:solidFill>
                <a:effectLst/>
                <a:latin typeface="Open Sans" panose="020B0606030504020204" pitchFamily="34" charset="0"/>
              </a:rPr>
              <a:t>mobiel</a:t>
            </a:r>
            <a:r>
              <a:rPr lang="nl-NL" b="0" i="0" dirty="0">
                <a:solidFill>
                  <a:srgbClr val="154571"/>
                </a:solidFill>
                <a:effectLst/>
                <a:latin typeface="Open Sans" panose="020B0606030504020204" pitchFamily="34" charset="0"/>
              </a:rPr>
              <a:t>. Dit is handiger voor het uploaden van foto’s.</a:t>
            </a:r>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7</a:t>
            </a:fld>
            <a:endParaRPr lang="nl-NL"/>
          </a:p>
        </p:txBody>
      </p:sp>
    </p:spTree>
    <p:extLst>
      <p:ext uri="{BB962C8B-B14F-4D97-AF65-F5344CB8AC3E}">
        <p14:creationId xmlns:p14="http://schemas.microsoft.com/office/powerpoint/2010/main" val="211608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Stap 2 | Zet je eerste stap</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Om ervoor te zorgen dat het Beelddagboek leeft, wil je dat elke student aan het einde van de les een eerste foto heeft geüpload. Hiervoor lenen zich subdoelen of kleine stappen. Met de eerste foto zorg je ook voor een succeservaring.</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Voorbeeld kleine stap: Foto van een </a:t>
            </a:r>
            <a:r>
              <a:rPr lang="nl-NL" b="0" i="0" dirty="0" err="1">
                <a:solidFill>
                  <a:srgbClr val="154571"/>
                </a:solidFill>
                <a:effectLst/>
                <a:latin typeface="Open Sans" panose="020B0606030504020204" pitchFamily="34" charset="0"/>
              </a:rPr>
              <a:t>to</a:t>
            </a:r>
            <a:r>
              <a:rPr lang="nl-NL" b="0" i="0" dirty="0">
                <a:solidFill>
                  <a:srgbClr val="154571"/>
                </a:solidFill>
                <a:effectLst/>
                <a:latin typeface="Open Sans" panose="020B0606030504020204" pitchFamily="34" charset="0"/>
              </a:rPr>
              <a:t>-do lijst; foto in de winkel als je een agenda koopt; foto van de studiegids/-handleiding met de deadlines van opdrachten.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8</a:t>
            </a:fld>
            <a:endParaRPr lang="nl-NL"/>
          </a:p>
        </p:txBody>
      </p:sp>
    </p:spTree>
    <p:extLst>
      <p:ext uri="{BB962C8B-B14F-4D97-AF65-F5344CB8AC3E}">
        <p14:creationId xmlns:p14="http://schemas.microsoft.com/office/powerpoint/2010/main" val="2384715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err="1">
                <a:cs typeface="Calibri"/>
              </a:rPr>
              <a:t>Terugkijken</a:t>
            </a:r>
            <a:r>
              <a:rPr lang="en-US" b="1" dirty="0">
                <a:cs typeface="Calibri"/>
              </a:rPr>
              <a:t> 1 | </a:t>
            </a:r>
            <a:r>
              <a:rPr lang="en-US" b="1" dirty="0" err="1">
                <a:cs typeface="Calibri"/>
              </a:rPr>
              <a:t>Herhaal</a:t>
            </a:r>
            <a:r>
              <a:rPr lang="en-US" b="1" dirty="0">
                <a:cs typeface="Calibri"/>
              </a:rPr>
              <a:t> de </a:t>
            </a:r>
            <a:r>
              <a:rPr lang="en-US" b="1" dirty="0" err="1">
                <a:cs typeface="Calibri"/>
              </a:rPr>
              <a:t>opdracht</a:t>
            </a:r>
            <a:endParaRPr lang="en-US" b="1" dirty="0">
              <a:cs typeface="Calibri"/>
            </a:endParaRPr>
          </a:p>
          <a:p>
            <a:endParaRPr lang="en-US" b="1" dirty="0">
              <a:cs typeface="Calibri"/>
            </a:endParaRPr>
          </a:p>
          <a:p>
            <a:pPr algn="l" fontAlgn="base"/>
            <a:r>
              <a:rPr lang="nl-NL" b="0" i="0" dirty="0">
                <a:solidFill>
                  <a:srgbClr val="154571"/>
                </a:solidFill>
                <a:effectLst/>
                <a:latin typeface="Open Sans" panose="020B0606030504020204" pitchFamily="34" charset="0"/>
              </a:rPr>
              <a:t>Tot slot herhaal je nog eens de opdracht. Laat de dia zien met daarop de stappen die gezet gaan worden deze periode.</a:t>
            </a:r>
          </a:p>
          <a:p>
            <a:pPr algn="l" fontAlgn="base"/>
            <a:endParaRPr lang="nl-NL" b="0" i="0">
              <a:solidFill>
                <a:srgbClr val="154571"/>
              </a:solidFill>
              <a:effectLst/>
              <a:latin typeface="Open Sans" panose="020B0606030504020204" pitchFamily="34" charset="0"/>
            </a:endParaRPr>
          </a:p>
          <a:p>
            <a:pPr algn="l" fontAlgn="base"/>
            <a:r>
              <a:rPr lang="nl-NL" b="0" i="0">
                <a:solidFill>
                  <a:srgbClr val="154571"/>
                </a:solidFill>
                <a:effectLst/>
                <a:latin typeface="Open Sans" panose="020B0606030504020204" pitchFamily="34" charset="0"/>
              </a:rPr>
              <a:t>Bekijk </a:t>
            </a:r>
            <a:r>
              <a:rPr lang="nl-NL" b="0" i="0" dirty="0">
                <a:solidFill>
                  <a:srgbClr val="154571"/>
                </a:solidFill>
                <a:effectLst/>
                <a:latin typeface="Open Sans" panose="020B0606030504020204" pitchFamily="34" charset="0"/>
              </a:rPr>
              <a:t>daarna met de hele klas de Padlet met de gekozen doelen.</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Check of elke student een doel én foto onder zijn naam heeft.</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Rond af met dat je benieuwd bent naar de foto’s en inzichten van studenten.</a:t>
            </a:r>
          </a:p>
          <a:p>
            <a:br>
              <a:rPr lang="nl-NL" dirty="0"/>
            </a:br>
            <a:endParaRPr lang="en-US" dirty="0">
              <a:cs typeface="Calibri"/>
            </a:endParaRPr>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9</a:t>
            </a:fld>
            <a:endParaRPr lang="nl-NL"/>
          </a:p>
        </p:txBody>
      </p:sp>
    </p:spTree>
    <p:extLst>
      <p:ext uri="{BB962C8B-B14F-4D97-AF65-F5344CB8AC3E}">
        <p14:creationId xmlns:p14="http://schemas.microsoft.com/office/powerpoint/2010/main" val="1949091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D4EC5-295B-04CF-6520-5CD7819A735C}"/>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6451923D-480D-7EEB-EABA-200D7AB62ABB}"/>
              </a:ext>
            </a:extLst>
          </p:cNvPr>
          <p:cNvSpPr>
            <a:spLocks noGrp="1"/>
          </p:cNvSpPr>
          <p:nvPr>
            <p:ph type="subTitle" idx="1"/>
          </p:nvPr>
        </p:nvSpPr>
        <p:spPr>
          <a:xfrm>
            <a:off x="1524000" y="3602038"/>
            <a:ext cx="9144000" cy="49288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67910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4CA42-CE07-4A6A-F1F5-7D9C27F52010}"/>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nl-NL" dirty="0"/>
              <a:t>Vragen?</a:t>
            </a:r>
          </a:p>
        </p:txBody>
      </p:sp>
    </p:spTree>
    <p:extLst>
      <p:ext uri="{BB962C8B-B14F-4D97-AF65-F5344CB8AC3E}">
        <p14:creationId xmlns:p14="http://schemas.microsoft.com/office/powerpoint/2010/main" val="131458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5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007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48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33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E86CC-CE11-3DAD-E150-BDA51FDDBACC}"/>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D3D75776-E920-7758-BB44-72BF84ED4724}"/>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85323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200E0-25F6-F480-9DA2-A5002022F9A1}"/>
              </a:ext>
            </a:extLst>
          </p:cNvPr>
          <p:cNvSpPr>
            <a:spLocks noGrp="1"/>
          </p:cNvSpPr>
          <p:nvPr>
            <p:ph type="title"/>
          </p:nvPr>
        </p:nvSpPr>
        <p:spPr>
          <a:xfrm>
            <a:off x="980937" y="676069"/>
            <a:ext cx="10515600" cy="2852737"/>
          </a:xfrm>
        </p:spPr>
        <p:txBody>
          <a:bodyPr anchor="b"/>
          <a:lstStyle>
            <a:lvl1pPr>
              <a:defRPr sz="6000"/>
            </a:lvl1pPr>
          </a:lstStyle>
          <a:p>
            <a:r>
              <a:rPr lang="nl-NL" dirty="0"/>
              <a:t>Klik om stijl te bewerken</a:t>
            </a:r>
          </a:p>
        </p:txBody>
      </p:sp>
      <p:sp>
        <p:nvSpPr>
          <p:cNvPr id="3" name="Tijdelijke aanduiding voor tekst 2">
            <a:extLst>
              <a:ext uri="{FF2B5EF4-FFF2-40B4-BE49-F238E27FC236}">
                <a16:creationId xmlns:a16="http://schemas.microsoft.com/office/drawing/2014/main" id="{13F7E167-3C24-C3BA-A84D-09F19412363A}"/>
              </a:ext>
            </a:extLst>
          </p:cNvPr>
          <p:cNvSpPr>
            <a:spLocks noGrp="1"/>
          </p:cNvSpPr>
          <p:nvPr>
            <p:ph type="body" idx="1"/>
          </p:nvPr>
        </p:nvSpPr>
        <p:spPr>
          <a:xfrm>
            <a:off x="980937" y="355579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Tree>
    <p:extLst>
      <p:ext uri="{BB962C8B-B14F-4D97-AF65-F5344CB8AC3E}">
        <p14:creationId xmlns:p14="http://schemas.microsoft.com/office/powerpoint/2010/main" val="385130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35879-AAC9-2049-1B88-766E9E3B142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335E726-1509-CD85-1CD3-13FC632AB2DA}"/>
              </a:ext>
            </a:extLst>
          </p:cNvPr>
          <p:cNvSpPr>
            <a:spLocks noGrp="1"/>
          </p:cNvSpPr>
          <p:nvPr>
            <p:ph sz="half" idx="1"/>
          </p:nvPr>
        </p:nvSpPr>
        <p:spPr>
          <a:xfrm>
            <a:off x="838200" y="1825625"/>
            <a:ext cx="5181600" cy="34222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A4E35BD-781F-5659-98D3-5C83B9C776D6}"/>
              </a:ext>
            </a:extLst>
          </p:cNvPr>
          <p:cNvSpPr>
            <a:spLocks noGrp="1"/>
          </p:cNvSpPr>
          <p:nvPr>
            <p:ph sz="half" idx="2"/>
          </p:nvPr>
        </p:nvSpPr>
        <p:spPr>
          <a:xfrm>
            <a:off x="6172200" y="1825625"/>
            <a:ext cx="5181600" cy="34222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1353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3AFEF-46E0-6042-963D-4D5C19BFC2A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B59C337-8582-819D-1B67-F97E4C37C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D5E8066C-D7E9-1EC3-61C3-AD02F3A9CDDD}"/>
              </a:ext>
            </a:extLst>
          </p:cNvPr>
          <p:cNvSpPr>
            <a:spLocks noGrp="1"/>
          </p:cNvSpPr>
          <p:nvPr>
            <p:ph sz="half" idx="2"/>
          </p:nvPr>
        </p:nvSpPr>
        <p:spPr>
          <a:xfrm>
            <a:off x="839788" y="2505075"/>
            <a:ext cx="5157787" cy="2671762"/>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CDA6095C-3044-475D-18A6-41ECFA5F7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38D7F68-F6A4-2B94-C726-CCC045ECB66A}"/>
              </a:ext>
            </a:extLst>
          </p:cNvPr>
          <p:cNvSpPr>
            <a:spLocks noGrp="1"/>
          </p:cNvSpPr>
          <p:nvPr>
            <p:ph sz="quarter" idx="4"/>
          </p:nvPr>
        </p:nvSpPr>
        <p:spPr>
          <a:xfrm>
            <a:off x="6172200" y="2505075"/>
            <a:ext cx="5183188" cy="267176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342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C1500-ACB1-BDA0-7063-0D977EF6AD06}"/>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172048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F542E-D426-01CC-99F1-BC70348379B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4EE4706-86AA-A818-3007-0674E41ECEFC}"/>
              </a:ext>
            </a:extLst>
          </p:cNvPr>
          <p:cNvSpPr>
            <a:spLocks noGrp="1"/>
          </p:cNvSpPr>
          <p:nvPr>
            <p:ph idx="1"/>
          </p:nvPr>
        </p:nvSpPr>
        <p:spPr>
          <a:xfrm>
            <a:off x="5183188" y="457201"/>
            <a:ext cx="6172200" cy="46415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113E368-8AAA-049D-BD7D-4719A1436A91}"/>
              </a:ext>
            </a:extLst>
          </p:cNvPr>
          <p:cNvSpPr>
            <a:spLocks noGrp="1"/>
          </p:cNvSpPr>
          <p:nvPr>
            <p:ph type="body" sz="half" idx="2"/>
          </p:nvPr>
        </p:nvSpPr>
        <p:spPr>
          <a:xfrm>
            <a:off x="839788" y="2057400"/>
            <a:ext cx="3932237" cy="30413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1124131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975C6-BD7F-09F3-13E1-BCFBF5B4BA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FD00F2E-8A4B-B233-DEF3-67B3B7BA182A}"/>
              </a:ext>
            </a:extLst>
          </p:cNvPr>
          <p:cNvSpPr>
            <a:spLocks noGrp="1"/>
          </p:cNvSpPr>
          <p:nvPr>
            <p:ph type="pic" idx="1"/>
          </p:nvPr>
        </p:nvSpPr>
        <p:spPr>
          <a:xfrm>
            <a:off x="5183188" y="457200"/>
            <a:ext cx="6172200" cy="46515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CFDBE3E-5C07-D228-5F53-A3D5C90F1A01}"/>
              </a:ext>
            </a:extLst>
          </p:cNvPr>
          <p:cNvSpPr>
            <a:spLocks noGrp="1"/>
          </p:cNvSpPr>
          <p:nvPr>
            <p:ph type="body" sz="half" idx="2"/>
          </p:nvPr>
        </p:nvSpPr>
        <p:spPr>
          <a:xfrm>
            <a:off x="839788" y="2057400"/>
            <a:ext cx="3932237" cy="30513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78207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DE11522-EEFD-27B9-6CBB-3091A2F833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A187DD4D-03AF-0CE0-2885-BFB9E9E388D7}"/>
              </a:ext>
            </a:extLst>
          </p:cNvPr>
          <p:cNvSpPr>
            <a:spLocks noGrp="1"/>
          </p:cNvSpPr>
          <p:nvPr>
            <p:ph type="body" idx="1"/>
          </p:nvPr>
        </p:nvSpPr>
        <p:spPr>
          <a:xfrm>
            <a:off x="838200" y="1825625"/>
            <a:ext cx="10515600" cy="3432175"/>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76842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b="1" i="0" kern="1200">
          <a:solidFill>
            <a:srgbClr val="344A8D"/>
          </a:solidFill>
          <a:latin typeface="Myriad Pro SemiExt"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0.png"/><Relationship Id="rId18" Type="http://schemas.openxmlformats.org/officeDocument/2006/relationships/image" Target="../media/image14.svg"/><Relationship Id="rId3" Type="http://schemas.openxmlformats.org/officeDocument/2006/relationships/image" Target="../media/image22.png"/><Relationship Id="rId7" Type="http://schemas.openxmlformats.org/officeDocument/2006/relationships/image" Target="../media/image18.png"/><Relationship Id="rId12" Type="http://schemas.openxmlformats.org/officeDocument/2006/relationships/image" Target="../media/image29.svg"/><Relationship Id="rId17" Type="http://schemas.openxmlformats.org/officeDocument/2006/relationships/image" Target="../media/image13.png"/><Relationship Id="rId2" Type="http://schemas.openxmlformats.org/officeDocument/2006/relationships/notesSlide" Target="../notesSlides/notesSlide9.xml"/><Relationship Id="rId16" Type="http://schemas.openxmlformats.org/officeDocument/2006/relationships/image" Target="../media/image33.svg"/><Relationship Id="rId1" Type="http://schemas.openxmlformats.org/officeDocument/2006/relationships/slideLayout" Target="../slideLayouts/slideLayout3.xml"/><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 Id="rId1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B3641-7C9E-6A83-1F63-0D3307853320}"/>
              </a:ext>
            </a:extLst>
          </p:cNvPr>
          <p:cNvSpPr>
            <a:spLocks noGrp="1"/>
          </p:cNvSpPr>
          <p:nvPr>
            <p:ph type="title"/>
          </p:nvPr>
        </p:nvSpPr>
        <p:spPr>
          <a:xfrm>
            <a:off x="855429" y="1121910"/>
            <a:ext cx="10481142" cy="2758895"/>
          </a:xfrm>
        </p:spPr>
        <p:txBody>
          <a:bodyPr anchor="t">
            <a:normAutofit/>
          </a:bodyPr>
          <a:lstStyle/>
          <a:p>
            <a:r>
              <a:rPr lang="nl-NL" sz="5200" dirty="0"/>
              <a:t>Les 1B | Wat wordt jouw leerdoel?</a:t>
            </a:r>
          </a:p>
        </p:txBody>
      </p:sp>
      <p:sp>
        <p:nvSpPr>
          <p:cNvPr id="3" name="Tijdelijke aanduiding voor tekst 2">
            <a:extLst>
              <a:ext uri="{FF2B5EF4-FFF2-40B4-BE49-F238E27FC236}">
                <a16:creationId xmlns:a16="http://schemas.microsoft.com/office/drawing/2014/main" id="{9A5175C1-0A11-ECAA-E3A3-C270870472CA}"/>
              </a:ext>
            </a:extLst>
          </p:cNvPr>
          <p:cNvSpPr>
            <a:spLocks noGrp="1"/>
          </p:cNvSpPr>
          <p:nvPr>
            <p:ph type="body" idx="1"/>
          </p:nvPr>
        </p:nvSpPr>
        <p:spPr>
          <a:xfrm>
            <a:off x="838200" y="3880805"/>
            <a:ext cx="10713286" cy="1432766"/>
          </a:xfrm>
        </p:spPr>
        <p:txBody>
          <a:bodyPr vert="horz" lIns="91440" tIns="45720" rIns="91440" bIns="45720" rtlCol="0" anchor="t">
            <a:normAutofit/>
          </a:bodyPr>
          <a:lstStyle/>
          <a:p>
            <a:r>
              <a:rPr lang="nl-NL" dirty="0"/>
              <a:t>Doel 1: </a:t>
            </a:r>
            <a:r>
              <a:rPr lang="nl-NL" sz="2400" b="0" i="0" u="none" strike="noStrike" dirty="0">
                <a:effectLst/>
              </a:rPr>
              <a:t>Je maakt kennis met leerdoelen en kiest </a:t>
            </a:r>
            <a:r>
              <a:rPr lang="nl-NL" dirty="0"/>
              <a:t>zelf </a:t>
            </a:r>
            <a:r>
              <a:rPr lang="nl-NL" sz="2400" b="0" i="0" u="none" strike="noStrike" dirty="0">
                <a:effectLst/>
              </a:rPr>
              <a:t>een doel.</a:t>
            </a:r>
          </a:p>
          <a:p>
            <a:r>
              <a:rPr lang="nl-NL" dirty="0"/>
              <a:t>Doel 2: </a:t>
            </a:r>
            <a:r>
              <a:rPr lang="nl-NL" sz="2400" b="0" i="0" u="none" strike="noStrike" dirty="0">
                <a:effectLst/>
              </a:rPr>
              <a:t>Je bedenkt stappen die gezet kunnen worden op weg naar het leerdoel.</a:t>
            </a:r>
          </a:p>
        </p:txBody>
      </p:sp>
    </p:spTree>
    <p:extLst>
      <p:ext uri="{BB962C8B-B14F-4D97-AF65-F5344CB8AC3E}">
        <p14:creationId xmlns:p14="http://schemas.microsoft.com/office/powerpoint/2010/main" val="1105697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99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Afbeelding 4" descr="Hardcover-boeken">
            <a:extLst>
              <a:ext uri="{FF2B5EF4-FFF2-40B4-BE49-F238E27FC236}">
                <a16:creationId xmlns:a16="http://schemas.microsoft.com/office/drawing/2014/main" id="{3C991223-DC3D-1922-50D0-DA6AE26C2FDC}"/>
              </a:ext>
            </a:extLst>
          </p:cNvPr>
          <p:cNvPicPr>
            <a:picLocks noChangeAspect="1"/>
          </p:cNvPicPr>
          <p:nvPr/>
        </p:nvPicPr>
        <p:blipFill rotWithShape="1">
          <a:blip r:embed="rId3" cstate="print">
            <a:alphaModFix amt="50000"/>
            <a:extLst>
              <a:ext uri="{28A0092B-C50C-407E-A947-70E740481C1C}">
                <a14:useLocalDpi xmlns:a14="http://schemas.microsoft.com/office/drawing/2010/main"/>
              </a:ext>
            </a:extLst>
          </a:blip>
          <a:srcRect l="52978"/>
          <a:stretch/>
        </p:blipFill>
        <p:spPr>
          <a:xfrm>
            <a:off x="0" y="0"/>
            <a:ext cx="5732870" cy="6858000"/>
          </a:xfrm>
          <a:prstGeom prst="rect">
            <a:avLst/>
          </a:prstGeom>
        </p:spPr>
      </p:pic>
      <p:sp>
        <p:nvSpPr>
          <p:cNvPr id="2" name="Titel 1">
            <a:extLst>
              <a:ext uri="{FF2B5EF4-FFF2-40B4-BE49-F238E27FC236}">
                <a16:creationId xmlns:a16="http://schemas.microsoft.com/office/drawing/2014/main" id="{D60D590E-359E-4DFD-B52E-D393436854A7}"/>
              </a:ext>
            </a:extLst>
          </p:cNvPr>
          <p:cNvSpPr>
            <a:spLocks noGrp="1"/>
          </p:cNvSpPr>
          <p:nvPr>
            <p:ph type="title"/>
          </p:nvPr>
        </p:nvSpPr>
        <p:spPr>
          <a:xfrm>
            <a:off x="5732870" y="1620178"/>
            <a:ext cx="5770281" cy="3617644"/>
          </a:xfrm>
        </p:spPr>
        <p:txBody>
          <a:bodyPr vert="horz" lIns="91440" tIns="45720" rIns="91440" bIns="45720" rtlCol="0" anchor="b">
            <a:normAutofit fontScale="90000"/>
          </a:bodyPr>
          <a:lstStyle/>
          <a:p>
            <a:pPr algn="r"/>
            <a:r>
              <a:rPr lang="nl-NL" sz="6000" dirty="0">
                <a:solidFill>
                  <a:schemeClr val="tx1"/>
                </a:solidFill>
              </a:rPr>
              <a:t>Welke voordelen van het bijhouden van een dagboek weet jij nog?</a:t>
            </a:r>
          </a:p>
        </p:txBody>
      </p:sp>
      <p:sp>
        <p:nvSpPr>
          <p:cNvPr id="3" name="Tekstvak 2">
            <a:extLst>
              <a:ext uri="{FF2B5EF4-FFF2-40B4-BE49-F238E27FC236}">
                <a16:creationId xmlns:a16="http://schemas.microsoft.com/office/drawing/2014/main" id="{D386C1F6-EF08-3F43-6B9A-3CF55DB9B03F}"/>
              </a:ext>
            </a:extLst>
          </p:cNvPr>
          <p:cNvSpPr txBox="1"/>
          <p:nvPr/>
        </p:nvSpPr>
        <p:spPr>
          <a:xfrm>
            <a:off x="14779690" y="4049486"/>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294375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Afbeelding 9" descr="Jonge zakenman steekt vuist in de lucht">
            <a:extLst>
              <a:ext uri="{FF2B5EF4-FFF2-40B4-BE49-F238E27FC236}">
                <a16:creationId xmlns:a16="http://schemas.microsoft.com/office/drawing/2014/main" id="{88C40B7E-D926-70FF-7C63-0A67E8CB9A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86056" y="1591407"/>
            <a:ext cx="2107813" cy="5191857"/>
          </a:xfrm>
          <a:prstGeom prst="rect">
            <a:avLst/>
          </a:prstGeom>
        </p:spPr>
      </p:pic>
      <p:pic>
        <p:nvPicPr>
          <p:cNvPr id="6" name="Afbeelding 6" descr="Vrouw in rolstoel vinger op kin">
            <a:extLst>
              <a:ext uri="{FF2B5EF4-FFF2-40B4-BE49-F238E27FC236}">
                <a16:creationId xmlns:a16="http://schemas.microsoft.com/office/drawing/2014/main" id="{730DA440-6CBD-4AFC-D476-A1FD9882A79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026577" y="2736607"/>
            <a:ext cx="2190997" cy="4114799"/>
          </a:xfrm>
          <a:prstGeom prst="rect">
            <a:avLst/>
          </a:prstGeom>
        </p:spPr>
      </p:pic>
      <p:sp>
        <p:nvSpPr>
          <p:cNvPr id="2" name="Titel 1">
            <a:extLst>
              <a:ext uri="{FF2B5EF4-FFF2-40B4-BE49-F238E27FC236}">
                <a16:creationId xmlns:a16="http://schemas.microsoft.com/office/drawing/2014/main" id="{FB413C04-75CE-AE30-BEAD-547698577F80}"/>
              </a:ext>
            </a:extLst>
          </p:cNvPr>
          <p:cNvSpPr>
            <a:spLocks noGrp="1"/>
          </p:cNvSpPr>
          <p:nvPr>
            <p:ph type="ctrTitle"/>
          </p:nvPr>
        </p:nvSpPr>
        <p:spPr>
          <a:xfrm>
            <a:off x="1524000" y="917210"/>
            <a:ext cx="8717280" cy="1887538"/>
          </a:xfrm>
        </p:spPr>
        <p:txBody>
          <a:bodyPr/>
          <a:lstStyle/>
          <a:p>
            <a:r>
              <a:rPr lang="nl-NL" sz="6600" dirty="0">
                <a:solidFill>
                  <a:srgbClr val="344A8D"/>
                </a:solidFill>
              </a:rPr>
              <a:t>Beelddagboek </a:t>
            </a:r>
            <a:br>
              <a:rPr lang="nl-NL" sz="5200" dirty="0">
                <a:solidFill>
                  <a:srgbClr val="344A8D"/>
                </a:solidFill>
              </a:rPr>
            </a:br>
            <a:r>
              <a:rPr lang="nl-NL" sz="4400" dirty="0">
                <a:solidFill>
                  <a:srgbClr val="344A8D"/>
                </a:solidFill>
              </a:rPr>
              <a:t>Opdracht</a:t>
            </a:r>
            <a:endParaRPr lang="nl-NL" sz="5200" dirty="0">
              <a:solidFill>
                <a:srgbClr val="344A8D"/>
              </a:solidFill>
            </a:endParaRPr>
          </a:p>
        </p:txBody>
      </p:sp>
      <p:sp>
        <p:nvSpPr>
          <p:cNvPr id="3" name="Ondertitel 2">
            <a:extLst>
              <a:ext uri="{FF2B5EF4-FFF2-40B4-BE49-F238E27FC236}">
                <a16:creationId xmlns:a16="http://schemas.microsoft.com/office/drawing/2014/main" id="{77273F8F-6935-1503-39ED-B9D8B413A6DF}"/>
              </a:ext>
            </a:extLst>
          </p:cNvPr>
          <p:cNvSpPr>
            <a:spLocks noGrp="1"/>
          </p:cNvSpPr>
          <p:nvPr>
            <p:ph type="subTitle" idx="1"/>
          </p:nvPr>
        </p:nvSpPr>
        <p:spPr>
          <a:xfrm>
            <a:off x="2260788" y="3074412"/>
            <a:ext cx="7308947" cy="3283857"/>
          </a:xfrm>
        </p:spPr>
        <p:txBody>
          <a:bodyPr vert="horz" lIns="91440" tIns="45720" rIns="91440" bIns="45720" rtlCol="0" anchor="t">
            <a:normAutofit/>
          </a:bodyPr>
          <a:lstStyle/>
          <a:p>
            <a:pPr marL="514350" indent="-514350" algn="l">
              <a:buAutoNum type="arabicPeriod"/>
            </a:pPr>
            <a:r>
              <a:rPr lang="nl-NL" sz="2800" dirty="0">
                <a:solidFill>
                  <a:schemeClr val="tx1"/>
                </a:solidFill>
                <a:ea typeface="+mn-lt"/>
                <a:cs typeface="+mn-lt"/>
              </a:rPr>
              <a:t>Maak per week 2-3 foto’s van inzichten die je hebt gehad. </a:t>
            </a:r>
          </a:p>
          <a:p>
            <a:pPr marL="514350" indent="-514350" algn="l">
              <a:buAutoNum type="arabicPeriod"/>
            </a:pPr>
            <a:r>
              <a:rPr lang="nl-NL" sz="2800" dirty="0">
                <a:solidFill>
                  <a:schemeClr val="tx1"/>
                </a:solidFill>
                <a:ea typeface="+mn-lt"/>
                <a:cs typeface="+mn-lt"/>
              </a:rPr>
              <a:t>Upload deze op de Padlet.</a:t>
            </a:r>
          </a:p>
          <a:p>
            <a:pPr marL="514350" indent="-514350" algn="l">
              <a:buAutoNum type="arabicPeriod"/>
            </a:pPr>
            <a:r>
              <a:rPr lang="nl-NL" sz="2800" dirty="0">
                <a:solidFill>
                  <a:schemeClr val="tx1"/>
                </a:solidFill>
                <a:ea typeface="+mn-lt"/>
                <a:cs typeface="+mn-lt"/>
              </a:rPr>
              <a:t>Voeg per foto een beschrijving van max 2 zinnen toe.</a:t>
            </a:r>
            <a:endParaRPr lang="nl-NL" sz="2800" dirty="0">
              <a:solidFill>
                <a:schemeClr val="tx1"/>
              </a:solidFill>
            </a:endParaRPr>
          </a:p>
        </p:txBody>
      </p:sp>
      <p:pic>
        <p:nvPicPr>
          <p:cNvPr id="8" name="Afbeelding 8" descr="Jonge zakenvrouw telt">
            <a:extLst>
              <a:ext uri="{FF2B5EF4-FFF2-40B4-BE49-F238E27FC236}">
                <a16:creationId xmlns:a16="http://schemas.microsoft.com/office/drawing/2014/main" id="{9C8A4EA4-A538-7994-461E-1B429FF42F6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8121" y="1494866"/>
            <a:ext cx="1606346" cy="5291414"/>
          </a:xfrm>
          <a:prstGeom prst="rect">
            <a:avLst/>
          </a:prstGeom>
        </p:spPr>
      </p:pic>
    </p:spTree>
    <p:extLst>
      <p:ext uri="{BB962C8B-B14F-4D97-AF65-F5344CB8AC3E}">
        <p14:creationId xmlns:p14="http://schemas.microsoft.com/office/powerpoint/2010/main" val="188800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3BBF21-98C6-7D7B-6197-087BD8A3189E}"/>
              </a:ext>
            </a:extLst>
          </p:cNvPr>
          <p:cNvSpPr>
            <a:spLocks noGrp="1"/>
          </p:cNvSpPr>
          <p:nvPr>
            <p:ph type="title"/>
          </p:nvPr>
        </p:nvSpPr>
        <p:spPr>
          <a:xfrm>
            <a:off x="2943713" y="875479"/>
            <a:ext cx="8716711" cy="566738"/>
          </a:xfrm>
        </p:spPr>
        <p:txBody>
          <a:bodyPr>
            <a:noAutofit/>
          </a:bodyPr>
          <a:lstStyle/>
          <a:p>
            <a:pPr>
              <a:lnSpc>
                <a:spcPct val="100000"/>
              </a:lnSpc>
            </a:pPr>
            <a:r>
              <a:rPr lang="nl-NL" sz="4000" dirty="0"/>
              <a:t>Welke aanpak is beter?</a:t>
            </a:r>
          </a:p>
        </p:txBody>
      </p:sp>
      <p:sp>
        <p:nvSpPr>
          <p:cNvPr id="3" name="Tijdelijke aanduiding voor inhoud 2">
            <a:extLst>
              <a:ext uri="{FF2B5EF4-FFF2-40B4-BE49-F238E27FC236}">
                <a16:creationId xmlns:a16="http://schemas.microsoft.com/office/drawing/2014/main" id="{2CFE3902-D01E-0DE6-1108-ED1E3A9C94F6}"/>
              </a:ext>
            </a:extLst>
          </p:cNvPr>
          <p:cNvSpPr>
            <a:spLocks noGrp="1"/>
          </p:cNvSpPr>
          <p:nvPr>
            <p:ph sz="half" idx="1"/>
          </p:nvPr>
        </p:nvSpPr>
        <p:spPr>
          <a:xfrm>
            <a:off x="531576" y="2791670"/>
            <a:ext cx="5564423" cy="3609130"/>
          </a:xfrm>
          <a:custGeom>
            <a:avLst/>
            <a:gdLst>
              <a:gd name="connsiteX0" fmla="*/ 0 w 5564423"/>
              <a:gd name="connsiteY0" fmla="*/ 0 h 3609130"/>
              <a:gd name="connsiteX1" fmla="*/ 806841 w 5564423"/>
              <a:gd name="connsiteY1" fmla="*/ 0 h 3609130"/>
              <a:gd name="connsiteX2" fmla="*/ 1613683 w 5564423"/>
              <a:gd name="connsiteY2" fmla="*/ 0 h 3609130"/>
              <a:gd name="connsiteX3" fmla="*/ 2309236 w 5564423"/>
              <a:gd name="connsiteY3" fmla="*/ 0 h 3609130"/>
              <a:gd name="connsiteX4" fmla="*/ 3060433 w 5564423"/>
              <a:gd name="connsiteY4" fmla="*/ 0 h 3609130"/>
              <a:gd name="connsiteX5" fmla="*/ 3700341 w 5564423"/>
              <a:gd name="connsiteY5" fmla="*/ 0 h 3609130"/>
              <a:gd name="connsiteX6" fmla="*/ 4395894 w 5564423"/>
              <a:gd name="connsiteY6" fmla="*/ 0 h 3609130"/>
              <a:gd name="connsiteX7" fmla="*/ 5564423 w 5564423"/>
              <a:gd name="connsiteY7" fmla="*/ 0 h 3609130"/>
              <a:gd name="connsiteX8" fmla="*/ 5564423 w 5564423"/>
              <a:gd name="connsiteY8" fmla="*/ 529339 h 3609130"/>
              <a:gd name="connsiteX9" fmla="*/ 5564423 w 5564423"/>
              <a:gd name="connsiteY9" fmla="*/ 1022587 h 3609130"/>
              <a:gd name="connsiteX10" fmla="*/ 5564423 w 5564423"/>
              <a:gd name="connsiteY10" fmla="*/ 1551926 h 3609130"/>
              <a:gd name="connsiteX11" fmla="*/ 5564423 w 5564423"/>
              <a:gd name="connsiteY11" fmla="*/ 2117356 h 3609130"/>
              <a:gd name="connsiteX12" fmla="*/ 5564423 w 5564423"/>
              <a:gd name="connsiteY12" fmla="*/ 2718878 h 3609130"/>
              <a:gd name="connsiteX13" fmla="*/ 5564423 w 5564423"/>
              <a:gd name="connsiteY13" fmla="*/ 3609130 h 3609130"/>
              <a:gd name="connsiteX14" fmla="*/ 4757582 w 5564423"/>
              <a:gd name="connsiteY14" fmla="*/ 3609130 h 3609130"/>
              <a:gd name="connsiteX15" fmla="*/ 4062029 w 5564423"/>
              <a:gd name="connsiteY15" fmla="*/ 3609130 h 3609130"/>
              <a:gd name="connsiteX16" fmla="*/ 3366476 w 5564423"/>
              <a:gd name="connsiteY16" fmla="*/ 3609130 h 3609130"/>
              <a:gd name="connsiteX17" fmla="*/ 2670923 w 5564423"/>
              <a:gd name="connsiteY17" fmla="*/ 3609130 h 3609130"/>
              <a:gd name="connsiteX18" fmla="*/ 1975370 w 5564423"/>
              <a:gd name="connsiteY18" fmla="*/ 3609130 h 3609130"/>
              <a:gd name="connsiteX19" fmla="*/ 1335462 w 5564423"/>
              <a:gd name="connsiteY19" fmla="*/ 3609130 h 3609130"/>
              <a:gd name="connsiteX20" fmla="*/ 0 w 5564423"/>
              <a:gd name="connsiteY20" fmla="*/ 3609130 h 3609130"/>
              <a:gd name="connsiteX21" fmla="*/ 0 w 5564423"/>
              <a:gd name="connsiteY21" fmla="*/ 3007608 h 3609130"/>
              <a:gd name="connsiteX22" fmla="*/ 0 w 5564423"/>
              <a:gd name="connsiteY22" fmla="*/ 2369995 h 3609130"/>
              <a:gd name="connsiteX23" fmla="*/ 0 w 5564423"/>
              <a:gd name="connsiteY23" fmla="*/ 1732382 h 3609130"/>
              <a:gd name="connsiteX24" fmla="*/ 0 w 5564423"/>
              <a:gd name="connsiteY24" fmla="*/ 1058678 h 3609130"/>
              <a:gd name="connsiteX25" fmla="*/ 0 w 5564423"/>
              <a:gd name="connsiteY25" fmla="*/ 0 h 360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64423" h="3609130" fill="none" extrusionOk="0">
                <a:moveTo>
                  <a:pt x="0" y="0"/>
                </a:moveTo>
                <a:cubicBezTo>
                  <a:pt x="224435" y="-781"/>
                  <a:pt x="574006" y="22982"/>
                  <a:pt x="806841" y="0"/>
                </a:cubicBezTo>
                <a:cubicBezTo>
                  <a:pt x="1039676" y="-22982"/>
                  <a:pt x="1318575" y="-1809"/>
                  <a:pt x="1613683" y="0"/>
                </a:cubicBezTo>
                <a:cubicBezTo>
                  <a:pt x="1908791" y="1809"/>
                  <a:pt x="2069553" y="19736"/>
                  <a:pt x="2309236" y="0"/>
                </a:cubicBezTo>
                <a:cubicBezTo>
                  <a:pt x="2548919" y="-19736"/>
                  <a:pt x="2885612" y="6764"/>
                  <a:pt x="3060433" y="0"/>
                </a:cubicBezTo>
                <a:cubicBezTo>
                  <a:pt x="3235254" y="-6764"/>
                  <a:pt x="3567735" y="-15219"/>
                  <a:pt x="3700341" y="0"/>
                </a:cubicBezTo>
                <a:cubicBezTo>
                  <a:pt x="3832947" y="15219"/>
                  <a:pt x="4196589" y="30659"/>
                  <a:pt x="4395894" y="0"/>
                </a:cubicBezTo>
                <a:cubicBezTo>
                  <a:pt x="4595199" y="-30659"/>
                  <a:pt x="5270530" y="-51912"/>
                  <a:pt x="5564423" y="0"/>
                </a:cubicBezTo>
                <a:cubicBezTo>
                  <a:pt x="5544357" y="256879"/>
                  <a:pt x="5551749" y="405699"/>
                  <a:pt x="5564423" y="529339"/>
                </a:cubicBezTo>
                <a:cubicBezTo>
                  <a:pt x="5577097" y="652979"/>
                  <a:pt x="5575685" y="852898"/>
                  <a:pt x="5564423" y="1022587"/>
                </a:cubicBezTo>
                <a:cubicBezTo>
                  <a:pt x="5553161" y="1192276"/>
                  <a:pt x="5549570" y="1303680"/>
                  <a:pt x="5564423" y="1551926"/>
                </a:cubicBezTo>
                <a:cubicBezTo>
                  <a:pt x="5579276" y="1800172"/>
                  <a:pt x="5557378" y="1970957"/>
                  <a:pt x="5564423" y="2117356"/>
                </a:cubicBezTo>
                <a:cubicBezTo>
                  <a:pt x="5571469" y="2263755"/>
                  <a:pt x="5569304" y="2446838"/>
                  <a:pt x="5564423" y="2718878"/>
                </a:cubicBezTo>
                <a:cubicBezTo>
                  <a:pt x="5559542" y="2990918"/>
                  <a:pt x="5590875" y="3220743"/>
                  <a:pt x="5564423" y="3609130"/>
                </a:cubicBezTo>
                <a:cubicBezTo>
                  <a:pt x="5260342" y="3620937"/>
                  <a:pt x="5040209" y="3578438"/>
                  <a:pt x="4757582" y="3609130"/>
                </a:cubicBezTo>
                <a:cubicBezTo>
                  <a:pt x="4474955" y="3639822"/>
                  <a:pt x="4290245" y="3602572"/>
                  <a:pt x="4062029" y="3609130"/>
                </a:cubicBezTo>
                <a:cubicBezTo>
                  <a:pt x="3833813" y="3615688"/>
                  <a:pt x="3713130" y="3610257"/>
                  <a:pt x="3366476" y="3609130"/>
                </a:cubicBezTo>
                <a:cubicBezTo>
                  <a:pt x="3019822" y="3608003"/>
                  <a:pt x="2825529" y="3597375"/>
                  <a:pt x="2670923" y="3609130"/>
                </a:cubicBezTo>
                <a:cubicBezTo>
                  <a:pt x="2516317" y="3620885"/>
                  <a:pt x="2256095" y="3580048"/>
                  <a:pt x="1975370" y="3609130"/>
                </a:cubicBezTo>
                <a:cubicBezTo>
                  <a:pt x="1694645" y="3638212"/>
                  <a:pt x="1534989" y="3612898"/>
                  <a:pt x="1335462" y="3609130"/>
                </a:cubicBezTo>
                <a:cubicBezTo>
                  <a:pt x="1135935" y="3605362"/>
                  <a:pt x="301486" y="3675679"/>
                  <a:pt x="0" y="3609130"/>
                </a:cubicBezTo>
                <a:cubicBezTo>
                  <a:pt x="8873" y="3334405"/>
                  <a:pt x="8272" y="3237175"/>
                  <a:pt x="0" y="3007608"/>
                </a:cubicBezTo>
                <a:cubicBezTo>
                  <a:pt x="-8272" y="2778041"/>
                  <a:pt x="-29676" y="2582763"/>
                  <a:pt x="0" y="2369995"/>
                </a:cubicBezTo>
                <a:cubicBezTo>
                  <a:pt x="29676" y="2157227"/>
                  <a:pt x="1384" y="1911115"/>
                  <a:pt x="0" y="1732382"/>
                </a:cubicBezTo>
                <a:cubicBezTo>
                  <a:pt x="-1384" y="1553649"/>
                  <a:pt x="31801" y="1381310"/>
                  <a:pt x="0" y="1058678"/>
                </a:cubicBezTo>
                <a:cubicBezTo>
                  <a:pt x="-31801" y="736046"/>
                  <a:pt x="4791" y="377546"/>
                  <a:pt x="0" y="0"/>
                </a:cubicBezTo>
                <a:close/>
              </a:path>
              <a:path w="5564423" h="3609130" stroke="0" extrusionOk="0">
                <a:moveTo>
                  <a:pt x="0" y="0"/>
                </a:moveTo>
                <a:cubicBezTo>
                  <a:pt x="239550" y="7493"/>
                  <a:pt x="327675" y="20754"/>
                  <a:pt x="639909" y="0"/>
                </a:cubicBezTo>
                <a:cubicBezTo>
                  <a:pt x="952143" y="-20754"/>
                  <a:pt x="1006341" y="3030"/>
                  <a:pt x="1168529" y="0"/>
                </a:cubicBezTo>
                <a:cubicBezTo>
                  <a:pt x="1330717" y="-3030"/>
                  <a:pt x="1784334" y="-24797"/>
                  <a:pt x="1975370" y="0"/>
                </a:cubicBezTo>
                <a:cubicBezTo>
                  <a:pt x="2166406" y="24797"/>
                  <a:pt x="2398997" y="-28663"/>
                  <a:pt x="2615279" y="0"/>
                </a:cubicBezTo>
                <a:cubicBezTo>
                  <a:pt x="2831561" y="28663"/>
                  <a:pt x="3014265" y="6016"/>
                  <a:pt x="3255187" y="0"/>
                </a:cubicBezTo>
                <a:cubicBezTo>
                  <a:pt x="3496109" y="-6016"/>
                  <a:pt x="3689555" y="-30664"/>
                  <a:pt x="4062029" y="0"/>
                </a:cubicBezTo>
                <a:cubicBezTo>
                  <a:pt x="4434503" y="30664"/>
                  <a:pt x="4506229" y="-9464"/>
                  <a:pt x="4646293" y="0"/>
                </a:cubicBezTo>
                <a:cubicBezTo>
                  <a:pt x="4786357" y="9464"/>
                  <a:pt x="5203327" y="-43754"/>
                  <a:pt x="5564423" y="0"/>
                </a:cubicBezTo>
                <a:cubicBezTo>
                  <a:pt x="5546183" y="334088"/>
                  <a:pt x="5580281" y="345034"/>
                  <a:pt x="5564423" y="673704"/>
                </a:cubicBezTo>
                <a:cubicBezTo>
                  <a:pt x="5548565" y="1002374"/>
                  <a:pt x="5575915" y="985789"/>
                  <a:pt x="5564423" y="1203043"/>
                </a:cubicBezTo>
                <a:cubicBezTo>
                  <a:pt x="5552931" y="1420297"/>
                  <a:pt x="5584272" y="1658375"/>
                  <a:pt x="5564423" y="1804565"/>
                </a:cubicBezTo>
                <a:cubicBezTo>
                  <a:pt x="5544574" y="1950755"/>
                  <a:pt x="5548669" y="2309176"/>
                  <a:pt x="5564423" y="2442178"/>
                </a:cubicBezTo>
                <a:cubicBezTo>
                  <a:pt x="5580177" y="2575180"/>
                  <a:pt x="5557211" y="2731198"/>
                  <a:pt x="5564423" y="2935426"/>
                </a:cubicBezTo>
                <a:cubicBezTo>
                  <a:pt x="5571635" y="3139654"/>
                  <a:pt x="5536909" y="3387700"/>
                  <a:pt x="5564423" y="3609130"/>
                </a:cubicBezTo>
                <a:cubicBezTo>
                  <a:pt x="5317840" y="3609186"/>
                  <a:pt x="5214162" y="3624201"/>
                  <a:pt x="4868870" y="3609130"/>
                </a:cubicBezTo>
                <a:cubicBezTo>
                  <a:pt x="4523578" y="3594059"/>
                  <a:pt x="4401743" y="3616349"/>
                  <a:pt x="4173317" y="3609130"/>
                </a:cubicBezTo>
                <a:cubicBezTo>
                  <a:pt x="3944891" y="3601911"/>
                  <a:pt x="3592221" y="3645578"/>
                  <a:pt x="3366476" y="3609130"/>
                </a:cubicBezTo>
                <a:cubicBezTo>
                  <a:pt x="3140731" y="3572682"/>
                  <a:pt x="2982078" y="3598771"/>
                  <a:pt x="2670923" y="3609130"/>
                </a:cubicBezTo>
                <a:cubicBezTo>
                  <a:pt x="2359768" y="3619489"/>
                  <a:pt x="2368466" y="3590582"/>
                  <a:pt x="2142303" y="3609130"/>
                </a:cubicBezTo>
                <a:cubicBezTo>
                  <a:pt x="1916140" y="3627678"/>
                  <a:pt x="1735114" y="3631430"/>
                  <a:pt x="1558038" y="3609130"/>
                </a:cubicBezTo>
                <a:cubicBezTo>
                  <a:pt x="1380962" y="3586830"/>
                  <a:pt x="1006591" y="3630545"/>
                  <a:pt x="751197" y="3609130"/>
                </a:cubicBezTo>
                <a:cubicBezTo>
                  <a:pt x="495803" y="3587715"/>
                  <a:pt x="298031" y="3578927"/>
                  <a:pt x="0" y="3609130"/>
                </a:cubicBezTo>
                <a:cubicBezTo>
                  <a:pt x="9241" y="3436360"/>
                  <a:pt x="11243" y="3302819"/>
                  <a:pt x="0" y="3079791"/>
                </a:cubicBezTo>
                <a:cubicBezTo>
                  <a:pt x="-11243" y="2856763"/>
                  <a:pt x="-20815" y="2754080"/>
                  <a:pt x="0" y="2514361"/>
                </a:cubicBezTo>
                <a:cubicBezTo>
                  <a:pt x="20815" y="2274642"/>
                  <a:pt x="-3514" y="2203442"/>
                  <a:pt x="0" y="2021113"/>
                </a:cubicBezTo>
                <a:cubicBezTo>
                  <a:pt x="3514" y="1838784"/>
                  <a:pt x="-21750" y="1720065"/>
                  <a:pt x="0" y="1527865"/>
                </a:cubicBezTo>
                <a:cubicBezTo>
                  <a:pt x="21750" y="1335665"/>
                  <a:pt x="-25203" y="1136431"/>
                  <a:pt x="0" y="890252"/>
                </a:cubicBezTo>
                <a:cubicBezTo>
                  <a:pt x="25203" y="644073"/>
                  <a:pt x="-5410" y="434029"/>
                  <a:pt x="0" y="0"/>
                </a:cubicBezTo>
                <a:close/>
              </a:path>
            </a:pathLst>
          </a:custGeom>
          <a:solidFill>
            <a:srgbClr val="344A8D">
              <a:alpha val="38039"/>
            </a:srgbClr>
          </a:solidFill>
          <a:ln>
            <a:solidFill>
              <a:schemeClr val="accent3">
                <a:lumMod val="40000"/>
                <a:lumOff val="60000"/>
              </a:schemeClr>
            </a:solidFill>
            <a:extLst>
              <a:ext uri="{C807C97D-BFC1-408E-A445-0C87EB9F89A2}">
                <ask:lineSketchStyleProps xmlns:ask="http://schemas.microsoft.com/office/drawing/2018/sketchyshapes" sd="1219033472">
                  <ask:type>
                    <ask:lineSketchFreehand/>
                  </ask:type>
                </ask:lineSketchStyleProps>
              </a:ext>
            </a:extLst>
          </a:ln>
        </p:spPr>
        <p:txBody>
          <a:bodyPr vert="horz" lIns="91440" tIns="396000" rIns="91440" bIns="45720" rtlCol="0" anchor="ctr">
            <a:normAutofit fontScale="77500" lnSpcReduction="20000"/>
          </a:bodyPr>
          <a:lstStyle/>
          <a:p>
            <a:pPr marL="0" indent="0" fontAlgn="base">
              <a:buNone/>
            </a:pPr>
            <a:r>
              <a:rPr lang="nl-NL" b="1" dirty="0"/>
              <a:t>Doel: Ik wil de marathon lopen over 6 maanden.  </a:t>
            </a:r>
            <a:endParaRPr lang="nl-NL" b="1" dirty="0">
              <a:cs typeface="Calibri"/>
            </a:endParaRPr>
          </a:p>
          <a:p>
            <a:pPr fontAlgn="base"/>
            <a:r>
              <a:rPr lang="nl-NL" dirty="0"/>
              <a:t>In de 1e maand ren ik elke week 2 x 10 km.  </a:t>
            </a:r>
          </a:p>
          <a:p>
            <a:pPr fontAlgn="base"/>
            <a:r>
              <a:rPr lang="nl-NL" dirty="0">
                <a:ea typeface="+mn-lt"/>
                <a:cs typeface="+mn-lt"/>
              </a:rPr>
              <a:t>Elke maand ren ik steeds 5 km meer. </a:t>
            </a:r>
            <a:endParaRPr lang="nl-NL" dirty="0"/>
          </a:p>
          <a:p>
            <a:pPr fontAlgn="base"/>
            <a:r>
              <a:rPr lang="nl-NL" dirty="0"/>
              <a:t>Ik kijk hoe mijn training gaat en pas het eventueel aan. </a:t>
            </a:r>
          </a:p>
          <a:p>
            <a:pPr fontAlgn="base"/>
            <a:r>
              <a:rPr lang="nl-NL" dirty="0">
                <a:ea typeface="+mn-lt"/>
                <a:cs typeface="+mn-lt"/>
              </a:rPr>
              <a:t>Ik maak foto’s van mijn stappenteller en deel die met vrienden.</a:t>
            </a:r>
          </a:p>
          <a:p>
            <a:pPr fontAlgn="base"/>
            <a:r>
              <a:rPr lang="nl-NL" dirty="0">
                <a:cs typeface="Calibri"/>
              </a:rPr>
              <a:t>Ik pas mijn voeding aan. </a:t>
            </a:r>
          </a:p>
          <a:p>
            <a:pPr fontAlgn="base"/>
            <a:r>
              <a:rPr lang="nl-NL" dirty="0"/>
              <a:t>Ik kijk waarom het wel of niet is gelukt. </a:t>
            </a:r>
          </a:p>
          <a:p>
            <a:pPr marL="0" indent="0">
              <a:buNone/>
            </a:pPr>
            <a:endParaRPr lang="nl-NL" dirty="0"/>
          </a:p>
        </p:txBody>
      </p:sp>
      <p:sp>
        <p:nvSpPr>
          <p:cNvPr id="4" name="Tijdelijke aanduiding voor inhoud 3">
            <a:extLst>
              <a:ext uri="{FF2B5EF4-FFF2-40B4-BE49-F238E27FC236}">
                <a16:creationId xmlns:a16="http://schemas.microsoft.com/office/drawing/2014/main" id="{871507BA-EA3C-8260-686B-6613E834DFC1}"/>
              </a:ext>
            </a:extLst>
          </p:cNvPr>
          <p:cNvSpPr>
            <a:spLocks noGrp="1"/>
          </p:cNvSpPr>
          <p:nvPr>
            <p:ph sz="half" idx="2"/>
          </p:nvPr>
        </p:nvSpPr>
        <p:spPr>
          <a:xfrm>
            <a:off x="6604000" y="2791670"/>
            <a:ext cx="5056424" cy="2517947"/>
          </a:xfrm>
          <a:custGeom>
            <a:avLst/>
            <a:gdLst>
              <a:gd name="connsiteX0" fmla="*/ 0 w 5056424"/>
              <a:gd name="connsiteY0" fmla="*/ 0 h 2517947"/>
              <a:gd name="connsiteX1" fmla="*/ 581489 w 5056424"/>
              <a:gd name="connsiteY1" fmla="*/ 0 h 2517947"/>
              <a:gd name="connsiteX2" fmla="*/ 1061849 w 5056424"/>
              <a:gd name="connsiteY2" fmla="*/ 0 h 2517947"/>
              <a:gd name="connsiteX3" fmla="*/ 1795031 w 5056424"/>
              <a:gd name="connsiteY3" fmla="*/ 0 h 2517947"/>
              <a:gd name="connsiteX4" fmla="*/ 2325955 w 5056424"/>
              <a:gd name="connsiteY4" fmla="*/ 0 h 2517947"/>
              <a:gd name="connsiteX5" fmla="*/ 3008572 w 5056424"/>
              <a:gd name="connsiteY5" fmla="*/ 0 h 2517947"/>
              <a:gd name="connsiteX6" fmla="*/ 3539497 w 5056424"/>
              <a:gd name="connsiteY6" fmla="*/ 0 h 2517947"/>
              <a:gd name="connsiteX7" fmla="*/ 4272678 w 5056424"/>
              <a:gd name="connsiteY7" fmla="*/ 0 h 2517947"/>
              <a:gd name="connsiteX8" fmla="*/ 5056424 w 5056424"/>
              <a:gd name="connsiteY8" fmla="*/ 0 h 2517947"/>
              <a:gd name="connsiteX9" fmla="*/ 5056424 w 5056424"/>
              <a:gd name="connsiteY9" fmla="*/ 579128 h 2517947"/>
              <a:gd name="connsiteX10" fmla="*/ 5056424 w 5056424"/>
              <a:gd name="connsiteY10" fmla="*/ 1183435 h 2517947"/>
              <a:gd name="connsiteX11" fmla="*/ 5056424 w 5056424"/>
              <a:gd name="connsiteY11" fmla="*/ 1812922 h 2517947"/>
              <a:gd name="connsiteX12" fmla="*/ 5056424 w 5056424"/>
              <a:gd name="connsiteY12" fmla="*/ 2517947 h 2517947"/>
              <a:gd name="connsiteX13" fmla="*/ 4373807 w 5056424"/>
              <a:gd name="connsiteY13" fmla="*/ 2517947 h 2517947"/>
              <a:gd name="connsiteX14" fmla="*/ 3893446 w 5056424"/>
              <a:gd name="connsiteY14" fmla="*/ 2517947 h 2517947"/>
              <a:gd name="connsiteX15" fmla="*/ 3210829 w 5056424"/>
              <a:gd name="connsiteY15" fmla="*/ 2517947 h 2517947"/>
              <a:gd name="connsiteX16" fmla="*/ 2477648 w 5056424"/>
              <a:gd name="connsiteY16" fmla="*/ 2517947 h 2517947"/>
              <a:gd name="connsiteX17" fmla="*/ 1795031 w 5056424"/>
              <a:gd name="connsiteY17" fmla="*/ 2517947 h 2517947"/>
              <a:gd name="connsiteX18" fmla="*/ 1112413 w 5056424"/>
              <a:gd name="connsiteY18" fmla="*/ 2517947 h 2517947"/>
              <a:gd name="connsiteX19" fmla="*/ 0 w 5056424"/>
              <a:gd name="connsiteY19" fmla="*/ 2517947 h 2517947"/>
              <a:gd name="connsiteX20" fmla="*/ 0 w 5056424"/>
              <a:gd name="connsiteY20" fmla="*/ 1913640 h 2517947"/>
              <a:gd name="connsiteX21" fmla="*/ 0 w 5056424"/>
              <a:gd name="connsiteY21" fmla="*/ 1359691 h 2517947"/>
              <a:gd name="connsiteX22" fmla="*/ 0 w 5056424"/>
              <a:gd name="connsiteY22" fmla="*/ 755384 h 2517947"/>
              <a:gd name="connsiteX23" fmla="*/ 0 w 5056424"/>
              <a:gd name="connsiteY23" fmla="*/ 0 h 251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56424" h="2517947" fill="none" extrusionOk="0">
                <a:moveTo>
                  <a:pt x="0" y="0"/>
                </a:moveTo>
                <a:cubicBezTo>
                  <a:pt x="126794" y="-8555"/>
                  <a:pt x="295421" y="-18780"/>
                  <a:pt x="581489" y="0"/>
                </a:cubicBezTo>
                <a:cubicBezTo>
                  <a:pt x="867557" y="18780"/>
                  <a:pt x="965250" y="-9790"/>
                  <a:pt x="1061849" y="0"/>
                </a:cubicBezTo>
                <a:cubicBezTo>
                  <a:pt x="1158448" y="9790"/>
                  <a:pt x="1484954" y="16963"/>
                  <a:pt x="1795031" y="0"/>
                </a:cubicBezTo>
                <a:cubicBezTo>
                  <a:pt x="2105108" y="-16963"/>
                  <a:pt x="2145530" y="-11884"/>
                  <a:pt x="2325955" y="0"/>
                </a:cubicBezTo>
                <a:cubicBezTo>
                  <a:pt x="2506380" y="11884"/>
                  <a:pt x="2750818" y="-5540"/>
                  <a:pt x="3008572" y="0"/>
                </a:cubicBezTo>
                <a:cubicBezTo>
                  <a:pt x="3266326" y="5540"/>
                  <a:pt x="3286593" y="-3260"/>
                  <a:pt x="3539497" y="0"/>
                </a:cubicBezTo>
                <a:cubicBezTo>
                  <a:pt x="3792401" y="3260"/>
                  <a:pt x="3921787" y="-24320"/>
                  <a:pt x="4272678" y="0"/>
                </a:cubicBezTo>
                <a:cubicBezTo>
                  <a:pt x="4623569" y="24320"/>
                  <a:pt x="4675657" y="18710"/>
                  <a:pt x="5056424" y="0"/>
                </a:cubicBezTo>
                <a:cubicBezTo>
                  <a:pt x="5039900" y="186966"/>
                  <a:pt x="5027685" y="378946"/>
                  <a:pt x="5056424" y="579128"/>
                </a:cubicBezTo>
                <a:cubicBezTo>
                  <a:pt x="5085163" y="779310"/>
                  <a:pt x="5067704" y="953161"/>
                  <a:pt x="5056424" y="1183435"/>
                </a:cubicBezTo>
                <a:cubicBezTo>
                  <a:pt x="5045144" y="1413709"/>
                  <a:pt x="5053535" y="1552259"/>
                  <a:pt x="5056424" y="1812922"/>
                </a:cubicBezTo>
                <a:cubicBezTo>
                  <a:pt x="5059313" y="2073585"/>
                  <a:pt x="5035656" y="2220448"/>
                  <a:pt x="5056424" y="2517947"/>
                </a:cubicBezTo>
                <a:cubicBezTo>
                  <a:pt x="4888906" y="2496268"/>
                  <a:pt x="4533603" y="2547719"/>
                  <a:pt x="4373807" y="2517947"/>
                </a:cubicBezTo>
                <a:cubicBezTo>
                  <a:pt x="4214011" y="2488175"/>
                  <a:pt x="4051821" y="2499019"/>
                  <a:pt x="3893446" y="2517947"/>
                </a:cubicBezTo>
                <a:cubicBezTo>
                  <a:pt x="3735071" y="2536875"/>
                  <a:pt x="3504719" y="2519624"/>
                  <a:pt x="3210829" y="2517947"/>
                </a:cubicBezTo>
                <a:cubicBezTo>
                  <a:pt x="2916939" y="2516270"/>
                  <a:pt x="2668402" y="2494092"/>
                  <a:pt x="2477648" y="2517947"/>
                </a:cubicBezTo>
                <a:cubicBezTo>
                  <a:pt x="2286894" y="2541802"/>
                  <a:pt x="2039150" y="2551529"/>
                  <a:pt x="1795031" y="2517947"/>
                </a:cubicBezTo>
                <a:cubicBezTo>
                  <a:pt x="1550912" y="2484365"/>
                  <a:pt x="1390429" y="2515523"/>
                  <a:pt x="1112413" y="2517947"/>
                </a:cubicBezTo>
                <a:cubicBezTo>
                  <a:pt x="834397" y="2520371"/>
                  <a:pt x="305496" y="2487617"/>
                  <a:pt x="0" y="2517947"/>
                </a:cubicBezTo>
                <a:cubicBezTo>
                  <a:pt x="16813" y="2253197"/>
                  <a:pt x="8556" y="2035379"/>
                  <a:pt x="0" y="1913640"/>
                </a:cubicBezTo>
                <a:cubicBezTo>
                  <a:pt x="-8556" y="1791901"/>
                  <a:pt x="16425" y="1506127"/>
                  <a:pt x="0" y="1359691"/>
                </a:cubicBezTo>
                <a:cubicBezTo>
                  <a:pt x="-16425" y="1213255"/>
                  <a:pt x="25248" y="1039500"/>
                  <a:pt x="0" y="755384"/>
                </a:cubicBezTo>
                <a:cubicBezTo>
                  <a:pt x="-25248" y="471268"/>
                  <a:pt x="33235" y="341208"/>
                  <a:pt x="0" y="0"/>
                </a:cubicBezTo>
                <a:close/>
              </a:path>
              <a:path w="5056424" h="2517947" stroke="0" extrusionOk="0">
                <a:moveTo>
                  <a:pt x="0" y="0"/>
                </a:moveTo>
                <a:cubicBezTo>
                  <a:pt x="131055" y="8897"/>
                  <a:pt x="386184" y="18177"/>
                  <a:pt x="632053" y="0"/>
                </a:cubicBezTo>
                <a:cubicBezTo>
                  <a:pt x="877922" y="-18177"/>
                  <a:pt x="1056173" y="-16956"/>
                  <a:pt x="1162978" y="0"/>
                </a:cubicBezTo>
                <a:cubicBezTo>
                  <a:pt x="1269783" y="16956"/>
                  <a:pt x="1529556" y="-20402"/>
                  <a:pt x="1744466" y="0"/>
                </a:cubicBezTo>
                <a:cubicBezTo>
                  <a:pt x="1959376" y="20402"/>
                  <a:pt x="2069030" y="13607"/>
                  <a:pt x="2325955" y="0"/>
                </a:cubicBezTo>
                <a:cubicBezTo>
                  <a:pt x="2582880" y="-13607"/>
                  <a:pt x="2768269" y="-32093"/>
                  <a:pt x="3008572" y="0"/>
                </a:cubicBezTo>
                <a:cubicBezTo>
                  <a:pt x="3248875" y="32093"/>
                  <a:pt x="3347630" y="9045"/>
                  <a:pt x="3488933" y="0"/>
                </a:cubicBezTo>
                <a:cubicBezTo>
                  <a:pt x="3630236" y="-9045"/>
                  <a:pt x="3921524" y="-8762"/>
                  <a:pt x="4120986" y="0"/>
                </a:cubicBezTo>
                <a:cubicBezTo>
                  <a:pt x="4320448" y="8762"/>
                  <a:pt x="4861632" y="32049"/>
                  <a:pt x="5056424" y="0"/>
                </a:cubicBezTo>
                <a:cubicBezTo>
                  <a:pt x="5064581" y="245636"/>
                  <a:pt x="5035629" y="374333"/>
                  <a:pt x="5056424" y="679846"/>
                </a:cubicBezTo>
                <a:cubicBezTo>
                  <a:pt x="5077219" y="985359"/>
                  <a:pt x="5076169" y="1063304"/>
                  <a:pt x="5056424" y="1284153"/>
                </a:cubicBezTo>
                <a:cubicBezTo>
                  <a:pt x="5036679" y="1505002"/>
                  <a:pt x="5040915" y="1617957"/>
                  <a:pt x="5056424" y="1863281"/>
                </a:cubicBezTo>
                <a:cubicBezTo>
                  <a:pt x="5071933" y="2108605"/>
                  <a:pt x="5084917" y="2338919"/>
                  <a:pt x="5056424" y="2517947"/>
                </a:cubicBezTo>
                <a:cubicBezTo>
                  <a:pt x="4918315" y="2501377"/>
                  <a:pt x="4678567" y="2493492"/>
                  <a:pt x="4424371" y="2517947"/>
                </a:cubicBezTo>
                <a:cubicBezTo>
                  <a:pt x="4170175" y="2542402"/>
                  <a:pt x="4109354" y="2534586"/>
                  <a:pt x="3893446" y="2517947"/>
                </a:cubicBezTo>
                <a:cubicBezTo>
                  <a:pt x="3677539" y="2501308"/>
                  <a:pt x="3574337" y="2488078"/>
                  <a:pt x="3261393" y="2517947"/>
                </a:cubicBezTo>
                <a:cubicBezTo>
                  <a:pt x="2948449" y="2547816"/>
                  <a:pt x="2901495" y="2517512"/>
                  <a:pt x="2730469" y="2517947"/>
                </a:cubicBezTo>
                <a:cubicBezTo>
                  <a:pt x="2559443" y="2518382"/>
                  <a:pt x="2293108" y="2491134"/>
                  <a:pt x="2148980" y="2517947"/>
                </a:cubicBezTo>
                <a:cubicBezTo>
                  <a:pt x="2004852" y="2544760"/>
                  <a:pt x="1675135" y="2497901"/>
                  <a:pt x="1466363" y="2517947"/>
                </a:cubicBezTo>
                <a:cubicBezTo>
                  <a:pt x="1257591" y="2537993"/>
                  <a:pt x="1071069" y="2521422"/>
                  <a:pt x="733181" y="2517947"/>
                </a:cubicBezTo>
                <a:cubicBezTo>
                  <a:pt x="395293" y="2514472"/>
                  <a:pt x="346347" y="2547418"/>
                  <a:pt x="0" y="2517947"/>
                </a:cubicBezTo>
                <a:cubicBezTo>
                  <a:pt x="-9417" y="2241471"/>
                  <a:pt x="-2729" y="2104202"/>
                  <a:pt x="0" y="1838101"/>
                </a:cubicBezTo>
                <a:cubicBezTo>
                  <a:pt x="2729" y="1572000"/>
                  <a:pt x="-3410" y="1560127"/>
                  <a:pt x="0" y="1284153"/>
                </a:cubicBezTo>
                <a:cubicBezTo>
                  <a:pt x="3410" y="1008179"/>
                  <a:pt x="-5511" y="934650"/>
                  <a:pt x="0" y="604307"/>
                </a:cubicBezTo>
                <a:cubicBezTo>
                  <a:pt x="5511" y="273964"/>
                  <a:pt x="-17395" y="259115"/>
                  <a:pt x="0" y="0"/>
                </a:cubicBezTo>
                <a:close/>
              </a:path>
            </a:pathLst>
          </a:custGeom>
          <a:solidFill>
            <a:srgbClr val="BCC1D7"/>
          </a:solidFill>
          <a:ln>
            <a:solidFill>
              <a:schemeClr val="accent3">
                <a:lumMod val="40000"/>
                <a:lumOff val="60000"/>
              </a:schemeClr>
            </a:solidFill>
            <a:extLst>
              <a:ext uri="{C807C97D-BFC1-408E-A445-0C87EB9F89A2}">
                <ask:lineSketchStyleProps xmlns:ask="http://schemas.microsoft.com/office/drawing/2018/sketchyshapes" sd="1647863092">
                  <ask:type>
                    <ask:lineSketchFreehand/>
                  </ask:type>
                </ask:lineSketchStyleProps>
              </a:ext>
            </a:extLst>
          </a:ln>
        </p:spPr>
        <p:txBody>
          <a:bodyPr vert="horz" lIns="91440" tIns="45720" rIns="91440" bIns="45720" rtlCol="0" anchor="ctr">
            <a:normAutofit fontScale="77500" lnSpcReduction="20000"/>
          </a:bodyPr>
          <a:lstStyle/>
          <a:p>
            <a:pPr marL="0" indent="0" fontAlgn="base">
              <a:buNone/>
            </a:pPr>
            <a:r>
              <a:rPr lang="nl-NL" b="1" dirty="0"/>
              <a:t>Doel: Ik wil de marathon lopen over 3 weken.  </a:t>
            </a:r>
          </a:p>
          <a:p>
            <a:pPr fontAlgn="base"/>
            <a:r>
              <a:rPr lang="nl-NL" dirty="0"/>
              <a:t>In de 1e week ren ik 3 keer 20 km. </a:t>
            </a:r>
          </a:p>
          <a:p>
            <a:pPr fontAlgn="base"/>
            <a:r>
              <a:rPr lang="nl-NL" dirty="0">
                <a:cs typeface="Calibri"/>
              </a:rPr>
              <a:t>Elke week ren ik 10 km meer.</a:t>
            </a:r>
          </a:p>
          <a:p>
            <a:pPr fontAlgn="base"/>
            <a:r>
              <a:rPr lang="nl-NL" dirty="0"/>
              <a:t>Ik loop de marathon uit of niet. </a:t>
            </a:r>
          </a:p>
          <a:p>
            <a:pPr marL="0" indent="0">
              <a:buNone/>
            </a:pPr>
            <a:endParaRPr lang="nl-NL" dirty="0"/>
          </a:p>
        </p:txBody>
      </p:sp>
      <p:sp>
        <p:nvSpPr>
          <p:cNvPr id="5" name="Tekstvak 4">
            <a:extLst>
              <a:ext uri="{FF2B5EF4-FFF2-40B4-BE49-F238E27FC236}">
                <a16:creationId xmlns:a16="http://schemas.microsoft.com/office/drawing/2014/main" id="{2A816519-9B7D-604A-5B58-8BF4612E9A87}"/>
              </a:ext>
            </a:extLst>
          </p:cNvPr>
          <p:cNvSpPr txBox="1"/>
          <p:nvPr/>
        </p:nvSpPr>
        <p:spPr>
          <a:xfrm>
            <a:off x="2943713" y="1698171"/>
            <a:ext cx="8011944" cy="1015663"/>
          </a:xfrm>
          <a:prstGeom prst="rect">
            <a:avLst/>
          </a:prstGeom>
          <a:noFill/>
        </p:spPr>
        <p:txBody>
          <a:bodyPr wrap="square" rtlCol="0">
            <a:spAutoFit/>
          </a:bodyPr>
          <a:lstStyle/>
          <a:p>
            <a:r>
              <a:rPr lang="nl-NL" sz="2000" dirty="0"/>
              <a:t>Student </a:t>
            </a:r>
            <a:r>
              <a:rPr lang="nl-NL" sz="2000" dirty="0" err="1"/>
              <a:t>Zora</a:t>
            </a:r>
            <a:r>
              <a:rPr lang="nl-NL" sz="2000" dirty="0"/>
              <a:t> wil de marathon lopen. Ze is gemiddeld getraind. Ze gaat 1 x per week sporten in de sportschool, eet best gezond met af en toe een frietje.  </a:t>
            </a:r>
          </a:p>
        </p:txBody>
      </p:sp>
      <p:sp>
        <p:nvSpPr>
          <p:cNvPr id="7" name="Tekstvak 6">
            <a:extLst>
              <a:ext uri="{FF2B5EF4-FFF2-40B4-BE49-F238E27FC236}">
                <a16:creationId xmlns:a16="http://schemas.microsoft.com/office/drawing/2014/main" id="{BAA9C1E3-B7A8-9433-96D7-1308FE83BDBA}"/>
              </a:ext>
            </a:extLst>
          </p:cNvPr>
          <p:cNvSpPr txBox="1"/>
          <p:nvPr/>
        </p:nvSpPr>
        <p:spPr>
          <a:xfrm>
            <a:off x="3307403" y="2188723"/>
            <a:ext cx="1507787" cy="4701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p>
        </p:txBody>
      </p:sp>
      <p:pic>
        <p:nvPicPr>
          <p:cNvPr id="9" name="Afbeelding 9" descr="Ik kom wat later Max de husky">
            <a:extLst>
              <a:ext uri="{FF2B5EF4-FFF2-40B4-BE49-F238E27FC236}">
                <a16:creationId xmlns:a16="http://schemas.microsoft.com/office/drawing/2014/main" id="{5F57464F-C462-33C7-48DD-C306170528EF}"/>
              </a:ext>
            </a:extLst>
          </p:cNvPr>
          <p:cNvPicPr>
            <a:picLocks noChangeAspect="1"/>
          </p:cNvPicPr>
          <p:nvPr/>
        </p:nvPicPr>
        <p:blipFill>
          <a:blip r:embed="rId3"/>
          <a:stretch>
            <a:fillRect/>
          </a:stretch>
        </p:blipFill>
        <p:spPr>
          <a:xfrm>
            <a:off x="200513" y="163546"/>
            <a:ext cx="2743200" cy="2743200"/>
          </a:xfrm>
          <a:prstGeom prst="rect">
            <a:avLst/>
          </a:prstGeom>
        </p:spPr>
      </p:pic>
      <p:sp>
        <p:nvSpPr>
          <p:cNvPr id="6" name="Tekstvak 5">
            <a:extLst>
              <a:ext uri="{FF2B5EF4-FFF2-40B4-BE49-F238E27FC236}">
                <a16:creationId xmlns:a16="http://schemas.microsoft.com/office/drawing/2014/main" id="{503FFCD3-B020-4BF0-617B-B6F174EE3E3A}"/>
              </a:ext>
            </a:extLst>
          </p:cNvPr>
          <p:cNvSpPr txBox="1"/>
          <p:nvPr/>
        </p:nvSpPr>
        <p:spPr>
          <a:xfrm rot="20583570">
            <a:off x="6476546" y="5983082"/>
            <a:ext cx="1645920" cy="584775"/>
          </a:xfrm>
          <a:prstGeom prst="rect">
            <a:avLst/>
          </a:prstGeom>
          <a:noFill/>
        </p:spPr>
        <p:txBody>
          <a:bodyPr wrap="square" rtlCol="0">
            <a:spAutoFit/>
          </a:bodyPr>
          <a:lstStyle/>
          <a:p>
            <a:r>
              <a:rPr lang="nl-NL" sz="3200" dirty="0">
                <a:solidFill>
                  <a:srgbClr val="E13E60"/>
                </a:solidFill>
                <a:latin typeface="Gabriola" pitchFamily="82" charset="0"/>
              </a:rPr>
              <a:t>aanpak 1</a:t>
            </a:r>
          </a:p>
        </p:txBody>
      </p:sp>
      <p:sp>
        <p:nvSpPr>
          <p:cNvPr id="8" name="Tekstvak 7">
            <a:extLst>
              <a:ext uri="{FF2B5EF4-FFF2-40B4-BE49-F238E27FC236}">
                <a16:creationId xmlns:a16="http://schemas.microsoft.com/office/drawing/2014/main" id="{99D4531B-D45B-FDEB-EFA9-B7C791F9D7A5}"/>
              </a:ext>
            </a:extLst>
          </p:cNvPr>
          <p:cNvSpPr txBox="1"/>
          <p:nvPr/>
        </p:nvSpPr>
        <p:spPr>
          <a:xfrm rot="1888221">
            <a:off x="10697947" y="5757452"/>
            <a:ext cx="1378583" cy="584775"/>
          </a:xfrm>
          <a:prstGeom prst="rect">
            <a:avLst/>
          </a:prstGeom>
          <a:noFill/>
        </p:spPr>
        <p:txBody>
          <a:bodyPr wrap="square" rtlCol="0">
            <a:spAutoFit/>
          </a:bodyPr>
          <a:lstStyle/>
          <a:p>
            <a:r>
              <a:rPr lang="nl-NL" sz="3200" dirty="0">
                <a:solidFill>
                  <a:srgbClr val="E13E60"/>
                </a:solidFill>
                <a:latin typeface="Gabriola" pitchFamily="82" charset="0"/>
              </a:rPr>
              <a:t>aanpak 2</a:t>
            </a:r>
          </a:p>
        </p:txBody>
      </p:sp>
      <p:pic>
        <p:nvPicPr>
          <p:cNvPr id="10" name="Graphic 9" descr="Lijn met pijl: Curve in wijzerzin silhouet">
            <a:extLst>
              <a:ext uri="{FF2B5EF4-FFF2-40B4-BE49-F238E27FC236}">
                <a16:creationId xmlns:a16="http://schemas.microsoft.com/office/drawing/2014/main" id="{6E908362-2BB5-D6C3-F1E6-1F906208A2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536425">
            <a:off x="5503833" y="6021435"/>
            <a:ext cx="914400" cy="914400"/>
          </a:xfrm>
          <a:prstGeom prst="rect">
            <a:avLst/>
          </a:prstGeom>
        </p:spPr>
      </p:pic>
      <p:pic>
        <p:nvPicPr>
          <p:cNvPr id="11" name="Graphic 10" descr="Lijn met pijl: Curve in wijzerzin silhouet">
            <a:extLst>
              <a:ext uri="{FF2B5EF4-FFF2-40B4-BE49-F238E27FC236}">
                <a16:creationId xmlns:a16="http://schemas.microsoft.com/office/drawing/2014/main" id="{4C17774D-30C2-FFF1-494F-FC9B86EC28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541368">
            <a:off x="9851020" y="4951051"/>
            <a:ext cx="914400" cy="914400"/>
          </a:xfrm>
          <a:prstGeom prst="rect">
            <a:avLst/>
          </a:prstGeom>
        </p:spPr>
      </p:pic>
    </p:spTree>
    <p:extLst>
      <p:ext uri="{BB962C8B-B14F-4D97-AF65-F5344CB8AC3E}">
        <p14:creationId xmlns:p14="http://schemas.microsoft.com/office/powerpoint/2010/main" val="164294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descr="Persoon die een voetbal vasthoudt">
            <a:extLst>
              <a:ext uri="{FF2B5EF4-FFF2-40B4-BE49-F238E27FC236}">
                <a16:creationId xmlns:a16="http://schemas.microsoft.com/office/drawing/2014/main" id="{DBE161E7-8E54-6AA9-65BD-5254410FAA4B}"/>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r="-1"/>
          <a:stretch/>
        </p:blipFill>
        <p:spPr>
          <a:xfrm>
            <a:off x="3048" y="10"/>
            <a:ext cx="12188952" cy="6857990"/>
          </a:xfrm>
          <a:prstGeom prst="rect">
            <a:avLst/>
          </a:prstGeom>
        </p:spPr>
      </p:pic>
      <p:sp>
        <p:nvSpPr>
          <p:cNvPr id="2" name="Titel 1">
            <a:extLst>
              <a:ext uri="{FF2B5EF4-FFF2-40B4-BE49-F238E27FC236}">
                <a16:creationId xmlns:a16="http://schemas.microsoft.com/office/drawing/2014/main" id="{D60D590E-359E-4DFD-B52E-D393436854A7}"/>
              </a:ext>
            </a:extLst>
          </p:cNvPr>
          <p:cNvSpPr>
            <a:spLocks noGrp="1"/>
          </p:cNvSpPr>
          <p:nvPr>
            <p:ph type="title"/>
          </p:nvPr>
        </p:nvSpPr>
        <p:spPr>
          <a:xfrm>
            <a:off x="187960" y="934720"/>
            <a:ext cx="6355080" cy="3429000"/>
          </a:xfrm>
        </p:spPr>
        <p:txBody>
          <a:bodyPr vert="horz" lIns="91440" tIns="45720" rIns="91440" bIns="45720" rtlCol="0" anchor="b">
            <a:normAutofit/>
          </a:bodyPr>
          <a:lstStyle/>
          <a:p>
            <a:r>
              <a:rPr lang="nl-NL" sz="6000" dirty="0">
                <a:solidFill>
                  <a:srgbClr val="FFFFFF"/>
                </a:solidFill>
              </a:rPr>
              <a:t>Wat wordt jouw doel voor je Beelddagboek?</a:t>
            </a:r>
          </a:p>
        </p:txBody>
      </p:sp>
    </p:spTree>
    <p:extLst>
      <p:ext uri="{BB962C8B-B14F-4D97-AF65-F5344CB8AC3E}">
        <p14:creationId xmlns:p14="http://schemas.microsoft.com/office/powerpoint/2010/main" val="363061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CDF25-499D-3282-D19C-67664B2D6ADC}"/>
              </a:ext>
            </a:extLst>
          </p:cNvPr>
          <p:cNvSpPr>
            <a:spLocks noGrp="1"/>
          </p:cNvSpPr>
          <p:nvPr>
            <p:ph type="title"/>
          </p:nvPr>
        </p:nvSpPr>
        <p:spPr/>
        <p:txBody>
          <a:bodyPr>
            <a:normAutofit/>
          </a:bodyPr>
          <a:lstStyle/>
          <a:p>
            <a:r>
              <a:rPr lang="nl-NL" dirty="0"/>
              <a:t>Opdracht: doel kiezen &amp; op </a:t>
            </a:r>
            <a:r>
              <a:rPr lang="nl-NL" dirty="0" err="1"/>
              <a:t>Padlet</a:t>
            </a:r>
            <a:r>
              <a:rPr lang="nl-NL" dirty="0"/>
              <a:t> zetten | in 2 tot 3-tallen</a:t>
            </a:r>
          </a:p>
        </p:txBody>
      </p:sp>
      <p:sp>
        <p:nvSpPr>
          <p:cNvPr id="3" name="Tijdelijke aanduiding voor inhoud 2">
            <a:extLst>
              <a:ext uri="{FF2B5EF4-FFF2-40B4-BE49-F238E27FC236}">
                <a16:creationId xmlns:a16="http://schemas.microsoft.com/office/drawing/2014/main" id="{5BDBD187-3932-ACFA-33F3-4EB34186238E}"/>
              </a:ext>
            </a:extLst>
          </p:cNvPr>
          <p:cNvSpPr>
            <a:spLocks noGrp="1"/>
          </p:cNvSpPr>
          <p:nvPr>
            <p:ph sz="half" idx="1"/>
          </p:nvPr>
        </p:nvSpPr>
        <p:spPr>
          <a:xfrm>
            <a:off x="838200" y="1825625"/>
            <a:ext cx="7533640" cy="3979569"/>
          </a:xfrm>
        </p:spPr>
        <p:txBody>
          <a:bodyPr vert="horz" lIns="91440" tIns="45720" rIns="91440" bIns="45720" rtlCol="0" anchor="t">
            <a:noAutofit/>
          </a:bodyPr>
          <a:lstStyle/>
          <a:p>
            <a:pPr marL="457200" indent="-457200">
              <a:buClr>
                <a:srgbClr val="949BDB"/>
              </a:buClr>
              <a:buFont typeface="+mj-lt"/>
              <a:buAutoNum type="arabicPeriod"/>
            </a:pPr>
            <a:r>
              <a:rPr lang="nl-NL" sz="2400" dirty="0">
                <a:ea typeface="+mn-lt"/>
                <a:cs typeface="+mn-lt"/>
              </a:rPr>
              <a:t>Kies 1 doel uit de voorbeelden. (5 min.)</a:t>
            </a:r>
            <a:endParaRPr lang="nl-NL" sz="2400" dirty="0"/>
          </a:p>
          <a:p>
            <a:pPr marL="457200" indent="-457200">
              <a:buClr>
                <a:srgbClr val="949BDB"/>
              </a:buClr>
              <a:buFont typeface="+mj-lt"/>
              <a:buAutoNum type="arabicPeriod"/>
            </a:pPr>
            <a:r>
              <a:rPr lang="nl-NL" sz="2400" dirty="0">
                <a:latin typeface="Myriad Pro"/>
                <a:ea typeface="+mn-lt"/>
                <a:cs typeface="+mn-lt"/>
              </a:rPr>
              <a:t>Bespreek met je medestudent waarom je dit doel hebt gekozen (samen 5 min.)</a:t>
            </a:r>
            <a:endParaRPr lang="nl-NL" sz="2400" dirty="0">
              <a:latin typeface="Myriad Pro"/>
            </a:endParaRPr>
          </a:p>
          <a:p>
            <a:pPr marL="457200" indent="-457200">
              <a:buClr>
                <a:srgbClr val="949BDB"/>
              </a:buClr>
              <a:buFont typeface="+mj-lt"/>
              <a:buAutoNum type="arabicPeriod"/>
            </a:pPr>
            <a:r>
              <a:rPr lang="nl-NL" sz="2400" dirty="0">
                <a:ea typeface="+mn-lt"/>
                <a:cs typeface="+mn-lt"/>
              </a:rPr>
              <a:t>Maak een account voor Padlet aan als je die nog niet hebt.</a:t>
            </a:r>
            <a:endParaRPr lang="nl-NL" sz="2400" dirty="0"/>
          </a:p>
          <a:p>
            <a:pPr marL="457200" indent="-457200">
              <a:buClr>
                <a:srgbClr val="949BDB"/>
              </a:buClr>
              <a:buFont typeface="+mj-lt"/>
              <a:buAutoNum type="arabicPeriod"/>
            </a:pPr>
            <a:r>
              <a:rPr lang="nl-NL" sz="2400" dirty="0">
                <a:ea typeface="+mn-lt"/>
                <a:cs typeface="+mn-lt"/>
              </a:rPr>
              <a:t>Plaats het gekozen doel op de </a:t>
            </a:r>
            <a:r>
              <a:rPr lang="nl-NL" sz="2400" dirty="0" err="1">
                <a:ea typeface="+mn-lt"/>
                <a:cs typeface="+mn-lt"/>
              </a:rPr>
              <a:t>Padlet</a:t>
            </a:r>
            <a:r>
              <a:rPr lang="nl-NL" sz="2400" dirty="0">
                <a:ea typeface="+mn-lt"/>
                <a:cs typeface="+mn-lt"/>
              </a:rPr>
              <a:t> onder je naam. Volg daarvoor het voorbeeld van de docent in de eerste kolom van de Padlet.  </a:t>
            </a:r>
            <a:endParaRPr lang="nl-NL" sz="2400" dirty="0"/>
          </a:p>
          <a:p>
            <a:pPr marL="457200" indent="-457200">
              <a:buAutoNum type="arabicPeriod"/>
            </a:pPr>
            <a:endParaRPr lang="nl-NL" sz="2000" dirty="0">
              <a:solidFill>
                <a:srgbClr val="00B0F0"/>
              </a:solidFill>
              <a:cs typeface="Calibri"/>
            </a:endParaRPr>
          </a:p>
          <a:p>
            <a:pPr marL="457200" indent="-457200">
              <a:buClr>
                <a:srgbClr val="949BDB"/>
              </a:buClr>
              <a:buAutoNum type="arabicPeriod"/>
            </a:pPr>
            <a:endParaRPr lang="nl-NL" sz="2000" dirty="0">
              <a:cs typeface="Calibri"/>
            </a:endParaRPr>
          </a:p>
        </p:txBody>
      </p:sp>
      <p:sp>
        <p:nvSpPr>
          <p:cNvPr id="4" name="Tijdelijke aanduiding voor inhoud 3">
            <a:extLst>
              <a:ext uri="{FF2B5EF4-FFF2-40B4-BE49-F238E27FC236}">
                <a16:creationId xmlns:a16="http://schemas.microsoft.com/office/drawing/2014/main" id="{73397E7A-7476-A981-3E0B-BB0A1D584CD6}"/>
              </a:ext>
            </a:extLst>
          </p:cNvPr>
          <p:cNvSpPr>
            <a:spLocks noGrp="1"/>
          </p:cNvSpPr>
          <p:nvPr>
            <p:ph sz="half" idx="2"/>
          </p:nvPr>
        </p:nvSpPr>
        <p:spPr>
          <a:xfrm>
            <a:off x="8520768" y="1825625"/>
            <a:ext cx="3238500" cy="4351338"/>
          </a:xfrm>
        </p:spPr>
        <p:txBody>
          <a:bodyPr vert="horz" lIns="91440" tIns="45720" rIns="91440" bIns="45720" rtlCol="0" anchor="t">
            <a:normAutofit/>
          </a:bodyPr>
          <a:lstStyle/>
          <a:p>
            <a:r>
              <a:rPr lang="nl-NL" dirty="0">
                <a:solidFill>
                  <a:srgbClr val="FF0000"/>
                </a:solidFill>
              </a:rPr>
              <a:t>Voeg toe: QR of </a:t>
            </a:r>
            <a:r>
              <a:rPr lang="nl-NL" dirty="0" err="1">
                <a:solidFill>
                  <a:srgbClr val="FF0000"/>
                </a:solidFill>
              </a:rPr>
              <a:t>bitly</a:t>
            </a:r>
            <a:r>
              <a:rPr lang="nl-NL" dirty="0">
                <a:solidFill>
                  <a:srgbClr val="FF0000"/>
                </a:solidFill>
              </a:rPr>
              <a:t> naar </a:t>
            </a:r>
            <a:r>
              <a:rPr lang="nl-NL" dirty="0" err="1">
                <a:solidFill>
                  <a:srgbClr val="FF0000"/>
                </a:solidFill>
              </a:rPr>
              <a:t>Padlet</a:t>
            </a:r>
            <a:endParaRPr lang="nl-NL" dirty="0">
              <a:solidFill>
                <a:srgbClr val="FF0000"/>
              </a:solidFill>
              <a:cs typeface="Calibri"/>
            </a:endParaRPr>
          </a:p>
          <a:p>
            <a:r>
              <a:rPr lang="nl-NL" dirty="0">
                <a:solidFill>
                  <a:srgbClr val="FF0000"/>
                </a:solidFill>
              </a:rPr>
              <a:t>Voeg toe QR of </a:t>
            </a:r>
            <a:r>
              <a:rPr lang="nl-NL" dirty="0" err="1">
                <a:solidFill>
                  <a:srgbClr val="FF0000"/>
                </a:solidFill>
              </a:rPr>
              <a:t>bitly</a:t>
            </a:r>
            <a:r>
              <a:rPr lang="nl-NL" dirty="0">
                <a:solidFill>
                  <a:srgbClr val="FF0000"/>
                </a:solidFill>
              </a:rPr>
              <a:t> naar doelen</a:t>
            </a:r>
            <a:endParaRPr lang="nl-NL" dirty="0">
              <a:solidFill>
                <a:srgbClr val="FF0000"/>
              </a:solidFill>
              <a:cs typeface="Calibri"/>
            </a:endParaRPr>
          </a:p>
          <a:p>
            <a:pPr>
              <a:buClr>
                <a:srgbClr val="949BDB"/>
              </a:buClr>
            </a:pPr>
            <a:r>
              <a:rPr lang="nl-NL" dirty="0">
                <a:solidFill>
                  <a:srgbClr val="FF0000"/>
                </a:solidFill>
                <a:cs typeface="Calibri"/>
              </a:rPr>
              <a:t>Of leg uit waar de </a:t>
            </a:r>
            <a:r>
              <a:rPr lang="nl-NL" dirty="0" err="1">
                <a:solidFill>
                  <a:srgbClr val="FF0000"/>
                </a:solidFill>
                <a:cs typeface="Calibri"/>
              </a:rPr>
              <a:t>Padlet</a:t>
            </a:r>
            <a:r>
              <a:rPr lang="nl-NL" dirty="0">
                <a:solidFill>
                  <a:srgbClr val="FF0000"/>
                </a:solidFill>
                <a:cs typeface="Calibri"/>
              </a:rPr>
              <a:t> te vinden is.</a:t>
            </a:r>
          </a:p>
        </p:txBody>
      </p:sp>
      <p:sp>
        <p:nvSpPr>
          <p:cNvPr id="5" name="Tekstvak 4">
            <a:extLst>
              <a:ext uri="{FF2B5EF4-FFF2-40B4-BE49-F238E27FC236}">
                <a16:creationId xmlns:a16="http://schemas.microsoft.com/office/drawing/2014/main" id="{883507C8-0943-A5D9-E3F0-8F7FEF3A4C1F}"/>
              </a:ext>
            </a:extLst>
          </p:cNvPr>
          <p:cNvSpPr txBox="1"/>
          <p:nvPr/>
        </p:nvSpPr>
        <p:spPr>
          <a:xfrm rot="241762">
            <a:off x="7714614" y="5733260"/>
            <a:ext cx="4287520" cy="830997"/>
          </a:xfrm>
          <a:prstGeom prst="rect">
            <a:avLst/>
          </a:prstGeom>
          <a:noFill/>
        </p:spPr>
        <p:txBody>
          <a:bodyPr wrap="square" rtlCol="0">
            <a:spAutoFit/>
          </a:bodyPr>
          <a:lstStyle/>
          <a:p>
            <a:r>
              <a:rPr lang="nl-NL" sz="2400" b="1" dirty="0">
                <a:solidFill>
                  <a:srgbClr val="E13E60"/>
                </a:solidFill>
                <a:latin typeface="Gabriola" pitchFamily="82" charset="0"/>
                <a:ea typeface="+mn-lt"/>
                <a:cs typeface="+mn-lt"/>
              </a:rPr>
              <a:t>Gebruik de </a:t>
            </a:r>
            <a:r>
              <a:rPr lang="nl-NL" sz="2400" b="1" dirty="0" err="1">
                <a:solidFill>
                  <a:srgbClr val="E13E60"/>
                </a:solidFill>
                <a:latin typeface="Gabriola" pitchFamily="82" charset="0"/>
                <a:ea typeface="+mn-lt"/>
                <a:cs typeface="+mn-lt"/>
              </a:rPr>
              <a:t>Padlet</a:t>
            </a:r>
            <a:r>
              <a:rPr lang="nl-NL" sz="2400" b="1" dirty="0">
                <a:solidFill>
                  <a:srgbClr val="E13E60"/>
                </a:solidFill>
                <a:latin typeface="Gabriola" pitchFamily="82" charset="0"/>
                <a:ea typeface="+mn-lt"/>
                <a:cs typeface="+mn-lt"/>
              </a:rPr>
              <a:t> op je </a:t>
            </a:r>
            <a:r>
              <a:rPr lang="nl-NL" sz="2400" b="1" u="sng" dirty="0">
                <a:solidFill>
                  <a:srgbClr val="E13E60"/>
                </a:solidFill>
                <a:latin typeface="Gabriola" pitchFamily="82" charset="0"/>
                <a:ea typeface="+mn-lt"/>
                <a:cs typeface="+mn-lt"/>
              </a:rPr>
              <a:t>mobiel.</a:t>
            </a:r>
            <a:r>
              <a:rPr lang="nl-NL" sz="2400" b="1" dirty="0">
                <a:solidFill>
                  <a:srgbClr val="E13E60"/>
                </a:solidFill>
                <a:latin typeface="Gabriola" pitchFamily="82" charset="0"/>
                <a:ea typeface="+mn-lt"/>
                <a:cs typeface="+mn-lt"/>
              </a:rPr>
              <a:t> Dit is handiger voor het uploaden van foto’s.</a:t>
            </a:r>
            <a:endParaRPr lang="nl-NL" sz="2400" b="1" dirty="0">
              <a:solidFill>
                <a:srgbClr val="E13E60"/>
              </a:solidFill>
              <a:latin typeface="Gabriola" pitchFamily="82" charset="0"/>
              <a:cs typeface="Calibri"/>
            </a:endParaRPr>
          </a:p>
        </p:txBody>
      </p:sp>
      <p:pic>
        <p:nvPicPr>
          <p:cNvPr id="7" name="Graphic 6" descr="Naar rechts wijzende wijsvinger met handrug met effen opvulling">
            <a:extLst>
              <a:ext uri="{FF2B5EF4-FFF2-40B4-BE49-F238E27FC236}">
                <a16:creationId xmlns:a16="http://schemas.microsoft.com/office/drawing/2014/main" id="{D78CDA6F-B9F2-4DAC-3AAD-AA72CF42CA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762907">
            <a:off x="6616934" y="5768040"/>
            <a:ext cx="899719" cy="899719"/>
          </a:xfrm>
          <a:prstGeom prst="rect">
            <a:avLst/>
          </a:prstGeom>
        </p:spPr>
      </p:pic>
    </p:spTree>
    <p:extLst>
      <p:ext uri="{BB962C8B-B14F-4D97-AF65-F5344CB8AC3E}">
        <p14:creationId xmlns:p14="http://schemas.microsoft.com/office/powerpoint/2010/main" val="68872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7C64D7-7400-7EE5-CDB8-67E81323F97B}"/>
              </a:ext>
            </a:extLst>
          </p:cNvPr>
          <p:cNvSpPr>
            <a:spLocks noGrp="1"/>
          </p:cNvSpPr>
          <p:nvPr>
            <p:ph type="title"/>
          </p:nvPr>
        </p:nvSpPr>
        <p:spPr>
          <a:xfrm>
            <a:off x="170464" y="97014"/>
            <a:ext cx="10651629" cy="761119"/>
          </a:xfrm>
        </p:spPr>
        <p:txBody>
          <a:bodyPr>
            <a:normAutofit/>
          </a:bodyPr>
          <a:lstStyle/>
          <a:p>
            <a:r>
              <a:rPr lang="nl-NL"/>
              <a:t>Doelen</a:t>
            </a:r>
          </a:p>
        </p:txBody>
      </p:sp>
      <p:sp>
        <p:nvSpPr>
          <p:cNvPr id="7" name="Bijschrift: pijl-omlaag 6">
            <a:extLst>
              <a:ext uri="{FF2B5EF4-FFF2-40B4-BE49-F238E27FC236}">
                <a16:creationId xmlns:a16="http://schemas.microsoft.com/office/drawing/2014/main" id="{C15BB5B7-7970-7ECF-87AF-21537A8CEADB}"/>
              </a:ext>
            </a:extLst>
          </p:cNvPr>
          <p:cNvSpPr/>
          <p:nvPr/>
        </p:nvSpPr>
        <p:spPr>
          <a:xfrm>
            <a:off x="771384" y="939413"/>
            <a:ext cx="3866443" cy="917222"/>
          </a:xfrm>
          <a:prstGeom prst="downArrow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rgbClr val="344A8D"/>
                </a:solidFill>
                <a:ea typeface="Calibri"/>
                <a:cs typeface="Calibri"/>
              </a:rPr>
              <a:t>Ik wil beter plannen</a:t>
            </a:r>
            <a:endParaRPr lang="nl-NL" b="1" dirty="0">
              <a:solidFill>
                <a:srgbClr val="344A8D"/>
              </a:solidFill>
            </a:endParaRPr>
          </a:p>
        </p:txBody>
      </p:sp>
      <p:sp>
        <p:nvSpPr>
          <p:cNvPr id="9" name="Rechthoek: afgeronde hoeken 8">
            <a:extLst>
              <a:ext uri="{FF2B5EF4-FFF2-40B4-BE49-F238E27FC236}">
                <a16:creationId xmlns:a16="http://schemas.microsoft.com/office/drawing/2014/main" id="{7ABE6D3C-7E81-E78C-71D1-80CC9A12DA3A}"/>
              </a:ext>
            </a:extLst>
          </p:cNvPr>
          <p:cNvSpPr/>
          <p:nvPr/>
        </p:nvSpPr>
        <p:spPr>
          <a:xfrm>
            <a:off x="2841272" y="2023674"/>
            <a:ext cx="2949220"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rgbClr val="344A8D"/>
                </a:solidFill>
                <a:ea typeface="+mn-lt"/>
                <a:cs typeface="+mn-lt"/>
              </a:rPr>
              <a:t>ik bedenk voor verschillende taken van de opdracht hoe veel tijd dit kost.</a:t>
            </a:r>
            <a:endParaRPr lang="nl-NL" dirty="0">
              <a:solidFill>
                <a:srgbClr val="344A8D"/>
              </a:solidFill>
            </a:endParaRPr>
          </a:p>
        </p:txBody>
      </p:sp>
      <p:sp>
        <p:nvSpPr>
          <p:cNvPr id="11" name="Rechthoek: afgeronde hoeken 10">
            <a:extLst>
              <a:ext uri="{FF2B5EF4-FFF2-40B4-BE49-F238E27FC236}">
                <a16:creationId xmlns:a16="http://schemas.microsoft.com/office/drawing/2014/main" id="{7F9D5623-DABB-72CF-F3AD-F903B2BDE64D}"/>
              </a:ext>
            </a:extLst>
          </p:cNvPr>
          <p:cNvSpPr/>
          <p:nvPr/>
        </p:nvSpPr>
        <p:spPr>
          <a:xfrm>
            <a:off x="110772" y="2023673"/>
            <a:ext cx="2420055"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solidFill>
                  <a:srgbClr val="344A8D"/>
                </a:solidFill>
                <a:ea typeface="+mn-lt"/>
                <a:cs typeface="+mn-lt"/>
              </a:rPr>
              <a:t>ik schrijf deadlines van opdrachten in mijn agenda.</a:t>
            </a:r>
          </a:p>
        </p:txBody>
      </p:sp>
      <p:sp>
        <p:nvSpPr>
          <p:cNvPr id="12" name="Rechthoek: afgeronde hoeken 11">
            <a:extLst>
              <a:ext uri="{FF2B5EF4-FFF2-40B4-BE49-F238E27FC236}">
                <a16:creationId xmlns:a16="http://schemas.microsoft.com/office/drawing/2014/main" id="{9B62EE21-A7A4-5610-C2FE-B3DAC6DF7FC9}"/>
              </a:ext>
            </a:extLst>
          </p:cNvPr>
          <p:cNvSpPr/>
          <p:nvPr/>
        </p:nvSpPr>
        <p:spPr>
          <a:xfrm>
            <a:off x="110772" y="3166672"/>
            <a:ext cx="2420055"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solidFill>
                  <a:srgbClr val="344A8D"/>
                </a:solidFill>
                <a:ea typeface="+mn-lt"/>
                <a:cs typeface="+mn-lt"/>
              </a:rPr>
              <a:t>ik bedenk waar en op welk moment ik aan opdrachten werk. </a:t>
            </a:r>
            <a:endParaRPr lang="nl-NL">
              <a:solidFill>
                <a:srgbClr val="344A8D"/>
              </a:solidFill>
            </a:endParaRPr>
          </a:p>
        </p:txBody>
      </p:sp>
      <p:sp>
        <p:nvSpPr>
          <p:cNvPr id="13" name="Rechthoek: afgeronde hoeken 12">
            <a:extLst>
              <a:ext uri="{FF2B5EF4-FFF2-40B4-BE49-F238E27FC236}">
                <a16:creationId xmlns:a16="http://schemas.microsoft.com/office/drawing/2014/main" id="{F25C3A99-FEAA-644A-F43C-4BAFE2453D7F}"/>
              </a:ext>
            </a:extLst>
          </p:cNvPr>
          <p:cNvSpPr/>
          <p:nvPr/>
        </p:nvSpPr>
        <p:spPr>
          <a:xfrm>
            <a:off x="2841272" y="3209006"/>
            <a:ext cx="2949220"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a:solidFill>
                  <a:srgbClr val="344A8D"/>
                </a:solidFill>
                <a:ea typeface="Calibri"/>
                <a:cs typeface="Calibri"/>
              </a:rPr>
              <a:t>ik kijk wat nu belangrijk is en wat later kan (prioriteiten stellen).</a:t>
            </a:r>
          </a:p>
        </p:txBody>
      </p:sp>
      <p:sp>
        <p:nvSpPr>
          <p:cNvPr id="17" name="Bijschrift: pijl-omlaag 16">
            <a:extLst>
              <a:ext uri="{FF2B5EF4-FFF2-40B4-BE49-F238E27FC236}">
                <a16:creationId xmlns:a16="http://schemas.microsoft.com/office/drawing/2014/main" id="{BC9C0ED4-6A96-464F-7DBA-DD4DB1D14C8D}"/>
              </a:ext>
            </a:extLst>
          </p:cNvPr>
          <p:cNvSpPr/>
          <p:nvPr/>
        </p:nvSpPr>
        <p:spPr>
          <a:xfrm>
            <a:off x="6875286" y="236008"/>
            <a:ext cx="3866443" cy="917222"/>
          </a:xfrm>
          <a:prstGeom prst="downArrow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b="1" dirty="0">
                <a:solidFill>
                  <a:srgbClr val="D64166"/>
                </a:solidFill>
                <a:ea typeface="Calibri"/>
                <a:cs typeface="Calibri"/>
              </a:rPr>
              <a:t>Ik wil beter communiceren</a:t>
            </a:r>
            <a:endParaRPr lang="nl-NL" b="1" dirty="0">
              <a:solidFill>
                <a:srgbClr val="D64166"/>
              </a:solidFill>
            </a:endParaRPr>
          </a:p>
        </p:txBody>
      </p:sp>
      <p:sp>
        <p:nvSpPr>
          <p:cNvPr id="18" name="Rechthoek: afgeronde hoeken 17">
            <a:extLst>
              <a:ext uri="{FF2B5EF4-FFF2-40B4-BE49-F238E27FC236}">
                <a16:creationId xmlns:a16="http://schemas.microsoft.com/office/drawing/2014/main" id="{58801ED3-846C-D294-F65F-21CCC0BA67FE}"/>
              </a:ext>
            </a:extLst>
          </p:cNvPr>
          <p:cNvSpPr/>
          <p:nvPr/>
        </p:nvSpPr>
        <p:spPr>
          <a:xfrm>
            <a:off x="8965494" y="1154994"/>
            <a:ext cx="2949220"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a:solidFill>
                  <a:srgbClr val="D64166"/>
                </a:solidFill>
                <a:ea typeface="+mn-lt"/>
                <a:cs typeface="+mn-lt"/>
              </a:rPr>
              <a:t>ik kies een passend communicatiemiddel (appje, bellen, mail).</a:t>
            </a:r>
            <a:endParaRPr lang="nl-NL">
              <a:solidFill>
                <a:srgbClr val="D64166"/>
              </a:solidFill>
              <a:ea typeface="Calibri"/>
              <a:cs typeface="Calibri"/>
            </a:endParaRPr>
          </a:p>
        </p:txBody>
      </p:sp>
      <p:sp>
        <p:nvSpPr>
          <p:cNvPr id="19" name="Rechthoek: afgeronde hoeken 18">
            <a:extLst>
              <a:ext uri="{FF2B5EF4-FFF2-40B4-BE49-F238E27FC236}">
                <a16:creationId xmlns:a16="http://schemas.microsoft.com/office/drawing/2014/main" id="{10884BEE-49E3-C734-333B-E38A85237C99}"/>
              </a:ext>
            </a:extLst>
          </p:cNvPr>
          <p:cNvSpPr/>
          <p:nvPr/>
        </p:nvSpPr>
        <p:spPr>
          <a:xfrm>
            <a:off x="6234994" y="1154993"/>
            <a:ext cx="2420055"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solidFill>
                  <a:srgbClr val="D64166"/>
                </a:solidFill>
                <a:ea typeface="+mn-lt"/>
                <a:cs typeface="+mn-lt"/>
              </a:rPr>
              <a:t>ik spreek met anderen af wat ik ga doen.</a:t>
            </a:r>
          </a:p>
        </p:txBody>
      </p:sp>
      <p:sp>
        <p:nvSpPr>
          <p:cNvPr id="20" name="Rechthoek: afgeronde hoeken 19">
            <a:extLst>
              <a:ext uri="{FF2B5EF4-FFF2-40B4-BE49-F238E27FC236}">
                <a16:creationId xmlns:a16="http://schemas.microsoft.com/office/drawing/2014/main" id="{A224E584-C297-0D3F-5677-B2B4DE8FD8E4}"/>
              </a:ext>
            </a:extLst>
          </p:cNvPr>
          <p:cNvSpPr/>
          <p:nvPr/>
        </p:nvSpPr>
        <p:spPr>
          <a:xfrm>
            <a:off x="6234994" y="2297992"/>
            <a:ext cx="2420055"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solidFill>
                  <a:srgbClr val="D64166"/>
                </a:solidFill>
                <a:ea typeface="+mn-lt"/>
                <a:cs typeface="+mn-lt"/>
              </a:rPr>
              <a:t>ik oefen met feedback geven en geef zelf ook positief feedback.</a:t>
            </a:r>
            <a:endParaRPr lang="nl-NL">
              <a:solidFill>
                <a:srgbClr val="D64166"/>
              </a:solidFill>
              <a:ea typeface="Calibri"/>
              <a:cs typeface="Calibri"/>
            </a:endParaRPr>
          </a:p>
        </p:txBody>
      </p:sp>
      <p:sp>
        <p:nvSpPr>
          <p:cNvPr id="21" name="Rechthoek: afgeronde hoeken 20">
            <a:extLst>
              <a:ext uri="{FF2B5EF4-FFF2-40B4-BE49-F238E27FC236}">
                <a16:creationId xmlns:a16="http://schemas.microsoft.com/office/drawing/2014/main" id="{3DBFB488-2F4D-CC9E-0DBC-1ECCED01DE92}"/>
              </a:ext>
            </a:extLst>
          </p:cNvPr>
          <p:cNvSpPr/>
          <p:nvPr/>
        </p:nvSpPr>
        <p:spPr>
          <a:xfrm>
            <a:off x="8965494" y="2297993"/>
            <a:ext cx="2949220" cy="9948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a:solidFill>
                  <a:srgbClr val="D64166"/>
                </a:solidFill>
                <a:ea typeface="Calibri"/>
                <a:cs typeface="Calibri"/>
              </a:rPr>
              <a:t>Ik zeg tegen docenten en studenten als iets onduidelijk is en stel vragen.</a:t>
            </a:r>
          </a:p>
        </p:txBody>
      </p:sp>
      <p:sp>
        <p:nvSpPr>
          <p:cNvPr id="22" name="Bijschrift: pijl-omlaag 21">
            <a:extLst>
              <a:ext uri="{FF2B5EF4-FFF2-40B4-BE49-F238E27FC236}">
                <a16:creationId xmlns:a16="http://schemas.microsoft.com/office/drawing/2014/main" id="{AC4FD5CD-8F94-49E2-6142-6AC2BE48F3A6}"/>
              </a:ext>
            </a:extLst>
          </p:cNvPr>
          <p:cNvSpPr/>
          <p:nvPr/>
        </p:nvSpPr>
        <p:spPr>
          <a:xfrm>
            <a:off x="6875286" y="3958519"/>
            <a:ext cx="3866443" cy="987776"/>
          </a:xfrm>
          <a:prstGeom prst="downArrowCallout">
            <a:avLst>
              <a:gd name="adj1" fmla="val 25000"/>
              <a:gd name="adj2" fmla="val 25000"/>
              <a:gd name="adj3" fmla="val 25000"/>
              <a:gd name="adj4" fmla="val 6497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b="1" dirty="0">
                <a:solidFill>
                  <a:srgbClr val="344A8D"/>
                </a:solidFill>
                <a:ea typeface="Calibri"/>
                <a:cs typeface="Calibri"/>
              </a:rPr>
              <a:t>Ik wil beter samenwerken</a:t>
            </a:r>
            <a:endParaRPr lang="nl-NL" b="1" dirty="0">
              <a:solidFill>
                <a:srgbClr val="344A8D"/>
              </a:solidFill>
            </a:endParaRPr>
          </a:p>
        </p:txBody>
      </p:sp>
      <p:sp>
        <p:nvSpPr>
          <p:cNvPr id="23" name="Rechthoek: afgeronde hoeken 22">
            <a:extLst>
              <a:ext uri="{FF2B5EF4-FFF2-40B4-BE49-F238E27FC236}">
                <a16:creationId xmlns:a16="http://schemas.microsoft.com/office/drawing/2014/main" id="{2654D6C6-9A83-A9CE-4FF9-AF1958EA0CEE}"/>
              </a:ext>
            </a:extLst>
          </p:cNvPr>
          <p:cNvSpPr/>
          <p:nvPr/>
        </p:nvSpPr>
        <p:spPr>
          <a:xfrm>
            <a:off x="8965494" y="4979105"/>
            <a:ext cx="2949220" cy="15663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dirty="0">
                <a:solidFill>
                  <a:srgbClr val="344A8D"/>
                </a:solidFill>
                <a:ea typeface="+mn-lt"/>
                <a:cs typeface="+mn-lt"/>
              </a:rPr>
              <a:t>ik zorg ervoor dat mijn aandeel voor </a:t>
            </a:r>
            <a:r>
              <a:rPr lang="nl-NL" dirty="0" err="1">
                <a:solidFill>
                  <a:srgbClr val="344A8D"/>
                </a:solidFill>
                <a:ea typeface="+mn-lt"/>
                <a:cs typeface="+mn-lt"/>
              </a:rPr>
              <a:t>groeps-opdrachten</a:t>
            </a:r>
            <a:r>
              <a:rPr lang="nl-NL" dirty="0">
                <a:solidFill>
                  <a:srgbClr val="344A8D"/>
                </a:solidFill>
                <a:ea typeface="+mn-lt"/>
                <a:cs typeface="+mn-lt"/>
              </a:rPr>
              <a:t> deze periode  </a:t>
            </a:r>
          </a:p>
          <a:p>
            <a:r>
              <a:rPr lang="nl-NL" dirty="0">
                <a:solidFill>
                  <a:srgbClr val="344A8D"/>
                </a:solidFill>
                <a:ea typeface="+mn-lt"/>
                <a:cs typeface="+mn-lt"/>
              </a:rPr>
              <a:t>op tijd ingeleverd is.</a:t>
            </a:r>
            <a:endParaRPr lang="nl-NL" dirty="0">
              <a:solidFill>
                <a:srgbClr val="344A8D"/>
              </a:solidFill>
            </a:endParaRPr>
          </a:p>
        </p:txBody>
      </p:sp>
      <p:sp>
        <p:nvSpPr>
          <p:cNvPr id="24" name="Rechthoek: afgeronde hoeken 23">
            <a:extLst>
              <a:ext uri="{FF2B5EF4-FFF2-40B4-BE49-F238E27FC236}">
                <a16:creationId xmlns:a16="http://schemas.microsoft.com/office/drawing/2014/main" id="{2823955D-9C31-BD2B-49C7-B1D6D265A939}"/>
              </a:ext>
            </a:extLst>
          </p:cNvPr>
          <p:cNvSpPr/>
          <p:nvPr/>
        </p:nvSpPr>
        <p:spPr>
          <a:xfrm>
            <a:off x="6234994" y="4979104"/>
            <a:ext cx="2434166" cy="15663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dirty="0">
                <a:solidFill>
                  <a:srgbClr val="344A8D"/>
                </a:solidFill>
                <a:ea typeface="+mn-lt"/>
                <a:cs typeface="+mn-lt"/>
              </a:rPr>
              <a:t>ik spreek een taakverdeling af met anderen en bespreek mijn rol binnen de groep.</a:t>
            </a:r>
          </a:p>
        </p:txBody>
      </p:sp>
      <p:sp>
        <p:nvSpPr>
          <p:cNvPr id="27" name="Bijschrift: pijl-omlaag 26">
            <a:extLst>
              <a:ext uri="{FF2B5EF4-FFF2-40B4-BE49-F238E27FC236}">
                <a16:creationId xmlns:a16="http://schemas.microsoft.com/office/drawing/2014/main" id="{700A4AE5-9305-C9B5-64E5-DF2500DF7DD6}"/>
              </a:ext>
            </a:extLst>
          </p:cNvPr>
          <p:cNvSpPr/>
          <p:nvPr/>
        </p:nvSpPr>
        <p:spPr>
          <a:xfrm>
            <a:off x="751064" y="4610452"/>
            <a:ext cx="3866443" cy="917222"/>
          </a:xfrm>
          <a:prstGeom prst="downArrow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b="1" dirty="0">
                <a:solidFill>
                  <a:srgbClr val="D64166"/>
                </a:solidFill>
                <a:ea typeface="Calibri"/>
                <a:cs typeface="Calibri"/>
              </a:rPr>
              <a:t>Ik wil creatiever denken en handelen</a:t>
            </a:r>
            <a:endParaRPr lang="nl-NL" b="1" dirty="0">
              <a:solidFill>
                <a:srgbClr val="D64166"/>
              </a:solidFill>
            </a:endParaRPr>
          </a:p>
        </p:txBody>
      </p:sp>
      <p:sp>
        <p:nvSpPr>
          <p:cNvPr id="28" name="Rechthoek: afgeronde hoeken 27">
            <a:extLst>
              <a:ext uri="{FF2B5EF4-FFF2-40B4-BE49-F238E27FC236}">
                <a16:creationId xmlns:a16="http://schemas.microsoft.com/office/drawing/2014/main" id="{BDB15519-9D12-4EE1-F097-ADE4E4E587AE}"/>
              </a:ext>
            </a:extLst>
          </p:cNvPr>
          <p:cNvSpPr/>
          <p:nvPr/>
        </p:nvSpPr>
        <p:spPr>
          <a:xfrm>
            <a:off x="2883605" y="5529437"/>
            <a:ext cx="2949220"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a:solidFill>
                  <a:srgbClr val="D64166"/>
                </a:solidFill>
                <a:ea typeface="Calibri"/>
                <a:cs typeface="Calibri"/>
              </a:rPr>
              <a:t>ik bedenk eerst 3 ideeën of schetsen voordat ik een idee helemaal uitwerk.</a:t>
            </a:r>
          </a:p>
        </p:txBody>
      </p:sp>
      <p:sp>
        <p:nvSpPr>
          <p:cNvPr id="29" name="Rechthoek: afgeronde hoeken 28">
            <a:extLst>
              <a:ext uri="{FF2B5EF4-FFF2-40B4-BE49-F238E27FC236}">
                <a16:creationId xmlns:a16="http://schemas.microsoft.com/office/drawing/2014/main" id="{1237960F-00C5-3B7A-636A-37C09C807B0A}"/>
              </a:ext>
            </a:extLst>
          </p:cNvPr>
          <p:cNvSpPr/>
          <p:nvPr/>
        </p:nvSpPr>
        <p:spPr>
          <a:xfrm>
            <a:off x="110772" y="5529436"/>
            <a:ext cx="2420055"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solidFill>
                  <a:srgbClr val="D64166"/>
                </a:solidFill>
                <a:ea typeface="+mn-lt"/>
                <a:cs typeface="+mn-lt"/>
              </a:rPr>
              <a:t>ik zoek inspiratie door veel werk van anderen te bekijken.</a:t>
            </a:r>
            <a:endParaRPr lang="nl-NL">
              <a:solidFill>
                <a:srgbClr val="D64166"/>
              </a:solidFill>
            </a:endParaRPr>
          </a:p>
        </p:txBody>
      </p:sp>
    </p:spTree>
    <p:extLst>
      <p:ext uri="{BB962C8B-B14F-4D97-AF65-F5344CB8AC3E}">
        <p14:creationId xmlns:p14="http://schemas.microsoft.com/office/powerpoint/2010/main" val="882126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CDF25-499D-3282-D19C-67664B2D6ADC}"/>
              </a:ext>
            </a:extLst>
          </p:cNvPr>
          <p:cNvSpPr>
            <a:spLocks noGrp="1"/>
          </p:cNvSpPr>
          <p:nvPr>
            <p:ph type="title"/>
          </p:nvPr>
        </p:nvSpPr>
        <p:spPr>
          <a:xfrm>
            <a:off x="838200" y="507365"/>
            <a:ext cx="10515600" cy="1325563"/>
          </a:xfrm>
        </p:spPr>
        <p:txBody>
          <a:bodyPr>
            <a:normAutofit/>
          </a:bodyPr>
          <a:lstStyle/>
          <a:p>
            <a:r>
              <a:rPr lang="nl-NL" dirty="0"/>
              <a:t>Opdracht: zet je eerste stap | </a:t>
            </a:r>
            <a:br>
              <a:rPr lang="nl-NL" dirty="0"/>
            </a:br>
            <a:r>
              <a:rPr lang="nl-NL" dirty="0"/>
              <a:t>in 2 tot 3-tallen</a:t>
            </a:r>
          </a:p>
        </p:txBody>
      </p:sp>
      <p:sp>
        <p:nvSpPr>
          <p:cNvPr id="3" name="Tijdelijke aanduiding voor inhoud 2">
            <a:extLst>
              <a:ext uri="{FF2B5EF4-FFF2-40B4-BE49-F238E27FC236}">
                <a16:creationId xmlns:a16="http://schemas.microsoft.com/office/drawing/2014/main" id="{5BDBD187-3932-ACFA-33F3-4EB34186238E}"/>
              </a:ext>
            </a:extLst>
          </p:cNvPr>
          <p:cNvSpPr>
            <a:spLocks noGrp="1"/>
          </p:cNvSpPr>
          <p:nvPr>
            <p:ph sz="half" idx="1"/>
          </p:nvPr>
        </p:nvSpPr>
        <p:spPr>
          <a:xfrm>
            <a:off x="838200" y="2213586"/>
            <a:ext cx="7332565" cy="4644414"/>
          </a:xfrm>
        </p:spPr>
        <p:txBody>
          <a:bodyPr vert="horz" lIns="91440" tIns="45720" rIns="91440" bIns="45720" rtlCol="0" anchor="t">
            <a:noAutofit/>
          </a:bodyPr>
          <a:lstStyle/>
          <a:p>
            <a:pPr>
              <a:buClr>
                <a:srgbClr val="949BDB"/>
              </a:buClr>
              <a:buFont typeface="Arial"/>
              <a:buChar char="•"/>
            </a:pPr>
            <a:r>
              <a:rPr lang="nl-NL" dirty="0">
                <a:ea typeface="+mn-lt"/>
                <a:cs typeface="+mn-lt"/>
              </a:rPr>
              <a:t>Maak een eerste stap richting je doel. Dit kan een idee of inzicht zijn maar ook echt een actie. </a:t>
            </a:r>
          </a:p>
          <a:p>
            <a:pPr>
              <a:buClr>
                <a:srgbClr val="949BDB"/>
              </a:buClr>
              <a:buFont typeface="Arial"/>
              <a:buChar char="•"/>
            </a:pPr>
            <a:r>
              <a:rPr lang="nl-NL" dirty="0">
                <a:ea typeface="+mn-lt"/>
                <a:cs typeface="+mn-lt"/>
              </a:rPr>
              <a:t>Maak er een foto van en upload de foto onder je doel. </a:t>
            </a:r>
          </a:p>
          <a:p>
            <a:pPr>
              <a:buClr>
                <a:srgbClr val="949BDB"/>
              </a:buClr>
              <a:buFont typeface="Arial"/>
              <a:buChar char="•"/>
            </a:pPr>
            <a:r>
              <a:rPr lang="nl-NL" dirty="0">
                <a:ea typeface="+mn-lt"/>
                <a:cs typeface="+mn-lt"/>
              </a:rPr>
              <a:t>Schrijf een korte beschrijving van max. 2 zinnen bij de foto.</a:t>
            </a:r>
          </a:p>
          <a:p>
            <a:pPr>
              <a:buClr>
                <a:srgbClr val="949BDB"/>
              </a:buClr>
              <a:buFont typeface="Arial"/>
              <a:buChar char="•"/>
            </a:pPr>
            <a:endParaRPr lang="nl-NL" dirty="0">
              <a:solidFill>
                <a:srgbClr val="FFFFFF"/>
              </a:solidFill>
              <a:cs typeface="Calibri"/>
            </a:endParaRPr>
          </a:p>
          <a:p>
            <a:pPr marL="457200" indent="-457200">
              <a:buClr>
                <a:srgbClr val="949BDB"/>
              </a:buClr>
              <a:buAutoNum type="arabicPeriod"/>
            </a:pPr>
            <a:endParaRPr lang="nl-NL" dirty="0">
              <a:cs typeface="Calibri"/>
            </a:endParaRPr>
          </a:p>
        </p:txBody>
      </p:sp>
      <p:pic>
        <p:nvPicPr>
          <p:cNvPr id="8" name="Graphic 6" descr="Danspassen met effen opvulling">
            <a:extLst>
              <a:ext uri="{FF2B5EF4-FFF2-40B4-BE49-F238E27FC236}">
                <a16:creationId xmlns:a16="http://schemas.microsoft.com/office/drawing/2014/main" id="{61FF7042-7ED4-4571-D67A-8DFBC321B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60000">
            <a:off x="9111147" y="3675308"/>
            <a:ext cx="2052434" cy="2074667"/>
          </a:xfrm>
          <a:prstGeom prst="rect">
            <a:avLst/>
          </a:prstGeom>
        </p:spPr>
      </p:pic>
      <p:pic>
        <p:nvPicPr>
          <p:cNvPr id="5" name="Graphic 4" descr="Camera met effen opvulling">
            <a:extLst>
              <a:ext uri="{FF2B5EF4-FFF2-40B4-BE49-F238E27FC236}">
                <a16:creationId xmlns:a16="http://schemas.microsoft.com/office/drawing/2014/main" id="{5970C806-101F-D3D8-A24F-CBE7E94BF3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67205">
            <a:off x="9712320" y="1357789"/>
            <a:ext cx="1619226" cy="1619226"/>
          </a:xfrm>
          <a:prstGeom prst="rect">
            <a:avLst/>
          </a:prstGeom>
        </p:spPr>
      </p:pic>
    </p:spTree>
    <p:extLst>
      <p:ext uri="{BB962C8B-B14F-4D97-AF65-F5344CB8AC3E}">
        <p14:creationId xmlns:p14="http://schemas.microsoft.com/office/powerpoint/2010/main" val="8046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D1E36-3171-A267-5A7E-C13B068B8872}"/>
              </a:ext>
            </a:extLst>
          </p:cNvPr>
          <p:cNvSpPr>
            <a:spLocks noGrp="1"/>
          </p:cNvSpPr>
          <p:nvPr>
            <p:ph type="title"/>
          </p:nvPr>
        </p:nvSpPr>
        <p:spPr/>
        <p:txBody>
          <a:bodyPr>
            <a:noAutofit/>
          </a:bodyPr>
          <a:lstStyle/>
          <a:p>
            <a:r>
              <a:rPr lang="nl-NL" sz="4400"/>
              <a:t>Beelddagboek: dit ga je deze periode doen</a:t>
            </a:r>
          </a:p>
        </p:txBody>
      </p:sp>
      <p:pic>
        <p:nvPicPr>
          <p:cNvPr id="4" name="Graphic 4" descr="Goed idee met effen opvulling">
            <a:extLst>
              <a:ext uri="{FF2B5EF4-FFF2-40B4-BE49-F238E27FC236}">
                <a16:creationId xmlns:a16="http://schemas.microsoft.com/office/drawing/2014/main" id="{9F0061B4-BE87-A228-C6B3-5EE71FD9EE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37736" y="1949356"/>
            <a:ext cx="1322894" cy="1322894"/>
          </a:xfrm>
          <a:prstGeom prst="rect">
            <a:avLst/>
          </a:prstGeom>
        </p:spPr>
      </p:pic>
      <p:pic>
        <p:nvPicPr>
          <p:cNvPr id="5" name="Graphic 5" descr="Roos met effen opvulling">
            <a:extLst>
              <a:ext uri="{FF2B5EF4-FFF2-40B4-BE49-F238E27FC236}">
                <a16:creationId xmlns:a16="http://schemas.microsoft.com/office/drawing/2014/main" id="{56510C59-9262-A585-A4F3-E0579745F8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670" y="1946787"/>
            <a:ext cx="1527142" cy="1534997"/>
          </a:xfrm>
          <a:prstGeom prst="rect">
            <a:avLst/>
          </a:prstGeom>
        </p:spPr>
      </p:pic>
      <p:pic>
        <p:nvPicPr>
          <p:cNvPr id="6" name="Graphic 6" descr="Danspassen met effen opvulling">
            <a:extLst>
              <a:ext uri="{FF2B5EF4-FFF2-40B4-BE49-F238E27FC236}">
                <a16:creationId xmlns:a16="http://schemas.microsoft.com/office/drawing/2014/main" id="{910FC22C-2701-58B4-DA74-411435BDCB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60000">
            <a:off x="2218259" y="4198493"/>
            <a:ext cx="1448585" cy="1456441"/>
          </a:xfrm>
          <a:prstGeom prst="rect">
            <a:avLst/>
          </a:prstGeom>
        </p:spPr>
      </p:pic>
      <p:pic>
        <p:nvPicPr>
          <p:cNvPr id="7" name="Graphic 7" descr="Polaroidfoto's met effen opvulling">
            <a:extLst>
              <a:ext uri="{FF2B5EF4-FFF2-40B4-BE49-F238E27FC236}">
                <a16:creationId xmlns:a16="http://schemas.microsoft.com/office/drawing/2014/main" id="{CFC0D17A-D679-93BA-5CAC-5CF5D90D4B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66649" y="3715143"/>
            <a:ext cx="1511430" cy="1519286"/>
          </a:xfrm>
          <a:prstGeom prst="rect">
            <a:avLst/>
          </a:prstGeom>
        </p:spPr>
      </p:pic>
      <p:pic>
        <p:nvPicPr>
          <p:cNvPr id="8" name="Graphic 7" descr="Polaroidfoto's met effen opvulling">
            <a:extLst>
              <a:ext uri="{FF2B5EF4-FFF2-40B4-BE49-F238E27FC236}">
                <a16:creationId xmlns:a16="http://schemas.microsoft.com/office/drawing/2014/main" id="{54A0713F-65FA-AC9A-095D-FD1CD78F19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53654" y="4793254"/>
            <a:ext cx="1150070" cy="1157926"/>
          </a:xfrm>
          <a:prstGeom prst="rect">
            <a:avLst/>
          </a:prstGeom>
        </p:spPr>
      </p:pic>
      <p:pic>
        <p:nvPicPr>
          <p:cNvPr id="9" name="Graphic 7" descr="Polaroidfoto's met effen opvulling">
            <a:extLst>
              <a:ext uri="{FF2B5EF4-FFF2-40B4-BE49-F238E27FC236}">
                <a16:creationId xmlns:a16="http://schemas.microsoft.com/office/drawing/2014/main" id="{F09190C8-359C-ED69-9CB2-344B91F9C0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40520" y="5304995"/>
            <a:ext cx="1285688" cy="1292371"/>
          </a:xfrm>
          <a:prstGeom prst="rect">
            <a:avLst/>
          </a:prstGeom>
        </p:spPr>
      </p:pic>
      <p:pic>
        <p:nvPicPr>
          <p:cNvPr id="12" name="Graphic 12" descr="Aspiratie met effen opvulling">
            <a:extLst>
              <a:ext uri="{FF2B5EF4-FFF2-40B4-BE49-F238E27FC236}">
                <a16:creationId xmlns:a16="http://schemas.microsoft.com/office/drawing/2014/main" id="{EF8047EA-8F47-B2DF-B86A-E688E3F20A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81656" y="1834541"/>
            <a:ext cx="1495719" cy="1503575"/>
          </a:xfrm>
          <a:prstGeom prst="rect">
            <a:avLst/>
          </a:prstGeom>
        </p:spPr>
      </p:pic>
      <p:pic>
        <p:nvPicPr>
          <p:cNvPr id="13" name="Graphic 13" descr="Aspiratie met effen opvulling">
            <a:extLst>
              <a:ext uri="{FF2B5EF4-FFF2-40B4-BE49-F238E27FC236}">
                <a16:creationId xmlns:a16="http://schemas.microsoft.com/office/drawing/2014/main" id="{FF82FFC4-E754-20ED-8275-26FD2AE6121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91312" y="4471554"/>
            <a:ext cx="1503575" cy="1511430"/>
          </a:xfrm>
          <a:prstGeom prst="rect">
            <a:avLst/>
          </a:prstGeom>
        </p:spPr>
      </p:pic>
      <p:sp>
        <p:nvSpPr>
          <p:cNvPr id="14" name="Tekstvak 13">
            <a:extLst>
              <a:ext uri="{FF2B5EF4-FFF2-40B4-BE49-F238E27FC236}">
                <a16:creationId xmlns:a16="http://schemas.microsoft.com/office/drawing/2014/main" id="{C6F59934-7844-36BA-FFF8-A46DCEE7B5F5}"/>
              </a:ext>
            </a:extLst>
          </p:cNvPr>
          <p:cNvSpPr txBox="1"/>
          <p:nvPr/>
        </p:nvSpPr>
        <p:spPr>
          <a:xfrm>
            <a:off x="776654" y="3553557"/>
            <a:ext cx="14507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a:latin typeface="Consolas"/>
                <a:cs typeface="Calibri"/>
              </a:rPr>
              <a:t>Je kiest een doel.</a:t>
            </a:r>
            <a:endParaRPr lang="nl-NL">
              <a:latin typeface="Consolas"/>
            </a:endParaRPr>
          </a:p>
        </p:txBody>
      </p:sp>
      <p:sp>
        <p:nvSpPr>
          <p:cNvPr id="15" name="Tekstvak 14">
            <a:extLst>
              <a:ext uri="{FF2B5EF4-FFF2-40B4-BE49-F238E27FC236}">
                <a16:creationId xmlns:a16="http://schemas.microsoft.com/office/drawing/2014/main" id="{5874068E-E685-3687-5FDB-15654A41F93A}"/>
              </a:ext>
            </a:extLst>
          </p:cNvPr>
          <p:cNvSpPr txBox="1"/>
          <p:nvPr/>
        </p:nvSpPr>
        <p:spPr>
          <a:xfrm>
            <a:off x="1743807" y="5693018"/>
            <a:ext cx="2285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a:latin typeface="Consolas"/>
                <a:cs typeface="Calibri"/>
              </a:rPr>
              <a:t>Je bepaalt kleine stappen.</a:t>
            </a:r>
            <a:endParaRPr lang="nl-NL"/>
          </a:p>
        </p:txBody>
      </p:sp>
      <p:sp>
        <p:nvSpPr>
          <p:cNvPr id="16" name="Tekstvak 15">
            <a:extLst>
              <a:ext uri="{FF2B5EF4-FFF2-40B4-BE49-F238E27FC236}">
                <a16:creationId xmlns:a16="http://schemas.microsoft.com/office/drawing/2014/main" id="{45C04B2C-A2D2-D064-CDCE-335DEDD831A2}"/>
              </a:ext>
            </a:extLst>
          </p:cNvPr>
          <p:cNvSpPr txBox="1"/>
          <p:nvPr/>
        </p:nvSpPr>
        <p:spPr>
          <a:xfrm>
            <a:off x="3385039" y="3275132"/>
            <a:ext cx="22273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a:latin typeface="Consolas"/>
                <a:cs typeface="Calibri"/>
              </a:rPr>
              <a:t>Je hebt inzichten en boekt voortgang.</a:t>
            </a:r>
          </a:p>
        </p:txBody>
      </p:sp>
      <p:sp>
        <p:nvSpPr>
          <p:cNvPr id="17" name="Tekstvak 16">
            <a:extLst>
              <a:ext uri="{FF2B5EF4-FFF2-40B4-BE49-F238E27FC236}">
                <a16:creationId xmlns:a16="http://schemas.microsoft.com/office/drawing/2014/main" id="{036D73F7-41BA-5972-1252-1285C6DC3353}"/>
              </a:ext>
            </a:extLst>
          </p:cNvPr>
          <p:cNvSpPr txBox="1"/>
          <p:nvPr/>
        </p:nvSpPr>
        <p:spPr>
          <a:xfrm>
            <a:off x="6074018" y="2410556"/>
            <a:ext cx="19049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a:latin typeface="Consolas"/>
                <a:cs typeface="Calibri"/>
              </a:rPr>
              <a:t>Je fotografeert je inzichten en stappen.</a:t>
            </a:r>
          </a:p>
        </p:txBody>
      </p:sp>
      <p:sp>
        <p:nvSpPr>
          <p:cNvPr id="18" name="Tekstvak 17">
            <a:extLst>
              <a:ext uri="{FF2B5EF4-FFF2-40B4-BE49-F238E27FC236}">
                <a16:creationId xmlns:a16="http://schemas.microsoft.com/office/drawing/2014/main" id="{249BB284-A698-4450-046F-CE26B9C9DC15}"/>
              </a:ext>
            </a:extLst>
          </p:cNvPr>
          <p:cNvSpPr txBox="1"/>
          <p:nvPr/>
        </p:nvSpPr>
        <p:spPr>
          <a:xfrm>
            <a:off x="6195161" y="5092194"/>
            <a:ext cx="19049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dirty="0">
                <a:latin typeface="Consolas"/>
                <a:cs typeface="Calibri"/>
              </a:rPr>
              <a:t>Naar de </a:t>
            </a:r>
            <a:r>
              <a:rPr lang="nl-NL" dirty="0" err="1">
                <a:latin typeface="Consolas"/>
                <a:cs typeface="Calibri"/>
              </a:rPr>
              <a:t>Padlet</a:t>
            </a:r>
            <a:r>
              <a:rPr lang="nl-NL" dirty="0">
                <a:latin typeface="Consolas"/>
                <a:cs typeface="Calibri"/>
              </a:rPr>
              <a:t> uploaden!</a:t>
            </a:r>
          </a:p>
        </p:txBody>
      </p:sp>
      <p:sp>
        <p:nvSpPr>
          <p:cNvPr id="19" name="Tekstvak 18">
            <a:extLst>
              <a:ext uri="{FF2B5EF4-FFF2-40B4-BE49-F238E27FC236}">
                <a16:creationId xmlns:a16="http://schemas.microsoft.com/office/drawing/2014/main" id="{E2DEF45A-C3CF-165C-B6E1-7495F9F45806}"/>
              </a:ext>
            </a:extLst>
          </p:cNvPr>
          <p:cNvSpPr txBox="1"/>
          <p:nvPr/>
        </p:nvSpPr>
        <p:spPr>
          <a:xfrm>
            <a:off x="8425960" y="3363056"/>
            <a:ext cx="23299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a:latin typeface="Consolas"/>
                <a:ea typeface="+mn-lt"/>
                <a:cs typeface="+mn-lt"/>
              </a:rPr>
              <a:t>Je blijft aan je doel werken.</a:t>
            </a:r>
            <a:endParaRPr lang="nl-NL"/>
          </a:p>
        </p:txBody>
      </p:sp>
      <p:sp>
        <p:nvSpPr>
          <p:cNvPr id="20" name="Tekstvak 19">
            <a:extLst>
              <a:ext uri="{FF2B5EF4-FFF2-40B4-BE49-F238E27FC236}">
                <a16:creationId xmlns:a16="http://schemas.microsoft.com/office/drawing/2014/main" id="{9AD7B797-4273-48FE-3203-D05901BD8173}"/>
              </a:ext>
            </a:extLst>
          </p:cNvPr>
          <p:cNvSpPr txBox="1"/>
          <p:nvPr/>
        </p:nvSpPr>
        <p:spPr>
          <a:xfrm>
            <a:off x="9774114" y="5942132"/>
            <a:ext cx="23299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dirty="0">
                <a:latin typeface="Consolas"/>
                <a:ea typeface="+mn-lt"/>
                <a:cs typeface="+mn-lt"/>
              </a:rPr>
              <a:t>Je bent op weg naar je doel!</a:t>
            </a:r>
            <a:endParaRPr lang="nl-NL" dirty="0"/>
          </a:p>
        </p:txBody>
      </p:sp>
      <p:pic>
        <p:nvPicPr>
          <p:cNvPr id="21" name="Graphic 21" descr="Lijn met pijl: curve in tegenwijzerzin silhouet">
            <a:extLst>
              <a:ext uri="{FF2B5EF4-FFF2-40B4-BE49-F238E27FC236}">
                <a16:creationId xmlns:a16="http://schemas.microsoft.com/office/drawing/2014/main" id="{DD936AE1-01CF-0DB3-9C55-745F13D154E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9600000">
            <a:off x="1184031" y="4268666"/>
            <a:ext cx="914400" cy="914400"/>
          </a:xfrm>
          <a:prstGeom prst="rect">
            <a:avLst/>
          </a:prstGeom>
        </p:spPr>
      </p:pic>
      <p:pic>
        <p:nvPicPr>
          <p:cNvPr id="22" name="Graphic 21" descr="Lijn met pijl: curve in tegenwijzerzin silhouet">
            <a:extLst>
              <a:ext uri="{FF2B5EF4-FFF2-40B4-BE49-F238E27FC236}">
                <a16:creationId xmlns:a16="http://schemas.microsoft.com/office/drawing/2014/main" id="{25B8DA9E-8B70-5667-A0FB-BA3BF111046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3512122">
            <a:off x="3743652" y="4268665"/>
            <a:ext cx="914400" cy="914400"/>
          </a:xfrm>
          <a:prstGeom prst="rect">
            <a:avLst/>
          </a:prstGeom>
        </p:spPr>
      </p:pic>
      <p:pic>
        <p:nvPicPr>
          <p:cNvPr id="23" name="Graphic 22" descr="Lijn met pijl: curve in tegenwijzerzin silhouet">
            <a:extLst>
              <a:ext uri="{FF2B5EF4-FFF2-40B4-BE49-F238E27FC236}">
                <a16:creationId xmlns:a16="http://schemas.microsoft.com/office/drawing/2014/main" id="{BBA38062-47FA-E1F8-4EA7-2BD478DCE3B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4159792">
            <a:off x="7988558" y="3944121"/>
            <a:ext cx="914400" cy="914400"/>
          </a:xfrm>
          <a:prstGeom prst="rect">
            <a:avLst/>
          </a:prstGeom>
        </p:spPr>
      </p:pic>
      <p:pic>
        <p:nvPicPr>
          <p:cNvPr id="24" name="Graphic 24" descr="Lijn met pijl: Curve in wijzerzin silhouet">
            <a:extLst>
              <a:ext uri="{FF2B5EF4-FFF2-40B4-BE49-F238E27FC236}">
                <a16:creationId xmlns:a16="http://schemas.microsoft.com/office/drawing/2014/main" id="{335E7252-316B-9870-B1F6-4FB8CE389D0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8220000">
            <a:off x="5492262" y="1704243"/>
            <a:ext cx="914400" cy="914400"/>
          </a:xfrm>
          <a:prstGeom prst="rect">
            <a:avLst/>
          </a:prstGeom>
        </p:spPr>
      </p:pic>
      <p:pic>
        <p:nvPicPr>
          <p:cNvPr id="25" name="Graphic 24" descr="Lijn met pijl: Curve in wijzerzin silhouet">
            <a:extLst>
              <a:ext uri="{FF2B5EF4-FFF2-40B4-BE49-F238E27FC236}">
                <a16:creationId xmlns:a16="http://schemas.microsoft.com/office/drawing/2014/main" id="{9B872566-A489-4D5B-7324-4DC978FFC6E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0020000">
            <a:off x="10670334" y="3229022"/>
            <a:ext cx="914400" cy="914400"/>
          </a:xfrm>
          <a:prstGeom prst="rect">
            <a:avLst/>
          </a:prstGeom>
        </p:spPr>
      </p:pic>
    </p:spTree>
    <p:extLst>
      <p:ext uri="{BB962C8B-B14F-4D97-AF65-F5344CB8AC3E}">
        <p14:creationId xmlns:p14="http://schemas.microsoft.com/office/powerpoint/2010/main" val="1424090999"/>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8CE57F8498D146906FD0877D528767" ma:contentTypeVersion="15" ma:contentTypeDescription="Een nieuw document maken." ma:contentTypeScope="" ma:versionID="fbef2e57fd4c7e33b27897b43ebc23a3">
  <xsd:schema xmlns:xsd="http://www.w3.org/2001/XMLSchema" xmlns:xs="http://www.w3.org/2001/XMLSchema" xmlns:p="http://schemas.microsoft.com/office/2006/metadata/properties" xmlns:ns2="a2c3de81-5507-4568-b1fa-d66a76099961" xmlns:ns3="2b83566b-c2f5-4d69-a111-3a2bc5ec35ed" targetNamespace="http://schemas.microsoft.com/office/2006/metadata/properties" ma:root="true" ma:fieldsID="fbaef5ac953eecfa1b12b96a67cadbce" ns2:_="" ns3:_="">
    <xsd:import namespace="a2c3de81-5507-4568-b1fa-d66a76099961"/>
    <xsd:import namespace="2b83566b-c2f5-4d69-a111-3a2bc5ec35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3de81-5507-4568-b1fa-d66a760999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d2790419-a765-4823-8fdf-aad89ba35e7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83566b-c2f5-4d69-a111-3a2bc5ec35ed"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b7a64230-1ea1-4038-a171-21d4b74c6abd}" ma:internalName="TaxCatchAll" ma:showField="CatchAllData" ma:web="2b83566b-c2f5-4d69-a111-3a2bc5ec35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2c3de81-5507-4568-b1fa-d66a76099961">
      <Terms xmlns="http://schemas.microsoft.com/office/infopath/2007/PartnerControls"/>
    </lcf76f155ced4ddcb4097134ff3c332f>
    <TaxCatchAll xmlns="2b83566b-c2f5-4d69-a111-3a2bc5ec35ed" xsi:nil="true"/>
  </documentManagement>
</p:properties>
</file>

<file path=customXml/itemProps1.xml><?xml version="1.0" encoding="utf-8"?>
<ds:datastoreItem xmlns:ds="http://schemas.openxmlformats.org/officeDocument/2006/customXml" ds:itemID="{86480079-377C-4AB2-8400-5DB3621193B8}">
  <ds:schemaRefs>
    <ds:schemaRef ds:uri="http://schemas.microsoft.com/sharepoint/v3/contenttype/forms"/>
  </ds:schemaRefs>
</ds:datastoreItem>
</file>

<file path=customXml/itemProps2.xml><?xml version="1.0" encoding="utf-8"?>
<ds:datastoreItem xmlns:ds="http://schemas.openxmlformats.org/officeDocument/2006/customXml" ds:itemID="{0D75FCF3-D1E3-40C7-A341-CB0C93FBE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c3de81-5507-4568-b1fa-d66a76099961"/>
    <ds:schemaRef ds:uri="2b83566b-c2f5-4d69-a111-3a2bc5ec35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7EEF5E-4D92-471E-BE7C-FEE9232BE23C}">
  <ds:schemaRefs>
    <ds:schemaRef ds:uri="http://schemas.microsoft.com/office/2006/metadata/properties"/>
    <ds:schemaRef ds:uri="http://purl.org/dc/terms/"/>
    <ds:schemaRef ds:uri="2b83566b-c2f5-4d69-a111-3a2bc5ec35ed"/>
    <ds:schemaRef ds:uri="http://schemas.microsoft.com/office/infopath/2007/PartnerControls"/>
    <ds:schemaRef ds:uri="http://www.w3.org/XML/1998/namespace"/>
    <ds:schemaRef ds:uri="http://schemas.microsoft.com/office/2006/documentManagement/types"/>
    <ds:schemaRef ds:uri="http://purl.org/dc/elements/1.1/"/>
    <ds:schemaRef ds:uri="http://schemas.openxmlformats.org/package/2006/metadata/core-properties"/>
    <ds:schemaRef ds:uri="a2c3de81-5507-4568-b1fa-d66a7609996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56</TotalTime>
  <Words>1729</Words>
  <Application>Microsoft Macintosh PowerPoint</Application>
  <PresentationFormat>Breedbeeld</PresentationFormat>
  <Paragraphs>145</Paragraphs>
  <Slides>10</Slides>
  <Notes>9</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10</vt:i4>
      </vt:variant>
    </vt:vector>
  </HeadingPairs>
  <TitlesOfParts>
    <vt:vector size="20" baseType="lpstr">
      <vt:lpstr>-webkit-standard</vt:lpstr>
      <vt:lpstr>Arial</vt:lpstr>
      <vt:lpstr>Calibri</vt:lpstr>
      <vt:lpstr>Consolas</vt:lpstr>
      <vt:lpstr>Gabriola</vt:lpstr>
      <vt:lpstr>Myriad Pro</vt:lpstr>
      <vt:lpstr>Myriad Pro SemiExt</vt:lpstr>
      <vt:lpstr>Open Sans</vt:lpstr>
      <vt:lpstr>Segoe UI</vt:lpstr>
      <vt:lpstr>1_Kantoorthema</vt:lpstr>
      <vt:lpstr>Les 1B | Wat wordt jouw leerdoel?</vt:lpstr>
      <vt:lpstr>Welke voordelen van het bijhouden van een dagboek weet jij nog?</vt:lpstr>
      <vt:lpstr>Beelddagboek  Opdracht</vt:lpstr>
      <vt:lpstr>Welke aanpak is beter?</vt:lpstr>
      <vt:lpstr>Wat wordt jouw doel voor je Beelddagboek?</vt:lpstr>
      <vt:lpstr>Opdracht: doel kiezen &amp; op Padlet zetten | in 2 tot 3-tallen</vt:lpstr>
      <vt:lpstr>Doelen</vt:lpstr>
      <vt:lpstr>Opdracht: zet je eerste stap |  in 2 tot 3-tallen</vt:lpstr>
      <vt:lpstr>Beelddagboek: dit ga je deze periode doen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Friederike Sadewasser</dc:creator>
  <cp:lastModifiedBy>Miriam van der Meiden</cp:lastModifiedBy>
  <cp:revision>9</cp:revision>
  <dcterms:created xsi:type="dcterms:W3CDTF">2022-12-09T13:20:03Z</dcterms:created>
  <dcterms:modified xsi:type="dcterms:W3CDTF">2023-03-06T11:55:52Z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0x0101007B8CE57F8498D146906FD0877D528767</vt:lpwstr>
  </property>
  <property fmtid="{D5CDD505-2E9C-101B-9397-08002B2CF9AE}" pid="3" name="MediaServiceImageTags">
    <vt:lpwstr/>
  </property>
</Properties>
</file>