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86" r:id="rId5"/>
    <p:sldId id="304" r:id="rId6"/>
    <p:sldId id="259" r:id="rId7"/>
    <p:sldId id="257" r:id="rId8"/>
    <p:sldId id="262" r:id="rId9"/>
    <p:sldId id="305" r:id="rId10"/>
    <p:sldId id="285" r:id="rId11"/>
    <p:sldId id="306" r:id="rId12"/>
    <p:sldId id="296" r:id="rId13"/>
    <p:sldId id="264" r:id="rId14"/>
    <p:sldId id="298" r:id="rId15"/>
    <p:sldId id="268" r:id="rId16"/>
    <p:sldId id="300" r:id="rId17"/>
    <p:sldId id="301" r:id="rId18"/>
    <p:sldId id="302" r:id="rId19"/>
    <p:sldId id="30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F51CC-4F22-BE44-B187-4C67DF8721A3}" v="4" dt="2023-02-10T15:03:21.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p:restoredTop sz="60680"/>
  </p:normalViewPr>
  <p:slideViewPr>
    <p:cSldViewPr snapToGrid="0">
      <p:cViewPr varScale="1">
        <p:scale>
          <a:sx n="75" d="100"/>
          <a:sy n="75" d="100"/>
        </p:scale>
        <p:origin x="26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ederike Sadewasser" userId="S::f.sadewasser@ma-web.nl::b575c141-db8c-44fb-896f-45746fc7f449" providerId="AD" clId="Web-{76C3FDED-C5DA-527E-81B8-C7EB2538D4D8}"/>
    <pc:docChg chg="modSld">
      <pc:chgData name="Friederike Sadewasser" userId="S::f.sadewasser@ma-web.nl::b575c141-db8c-44fb-896f-45746fc7f449" providerId="AD" clId="Web-{76C3FDED-C5DA-527E-81B8-C7EB2538D4D8}" dt="2022-12-20T10:43:38.576" v="2" actId="1076"/>
      <pc:docMkLst>
        <pc:docMk/>
      </pc:docMkLst>
      <pc:sldChg chg="modSp">
        <pc:chgData name="Friederike Sadewasser" userId="S::f.sadewasser@ma-web.nl::b575c141-db8c-44fb-896f-45746fc7f449" providerId="AD" clId="Web-{76C3FDED-C5DA-527E-81B8-C7EB2538D4D8}" dt="2022-12-20T10:43:38.576" v="2" actId="1076"/>
        <pc:sldMkLst>
          <pc:docMk/>
          <pc:sldMk cId="1289155512" sldId="299"/>
        </pc:sldMkLst>
        <pc:spChg chg="mod">
          <ac:chgData name="Friederike Sadewasser" userId="S::f.sadewasser@ma-web.nl::b575c141-db8c-44fb-896f-45746fc7f449" providerId="AD" clId="Web-{76C3FDED-C5DA-527E-81B8-C7EB2538D4D8}" dt="2022-12-20T10:43:29.060" v="0" actId="20577"/>
          <ac:spMkLst>
            <pc:docMk/>
            <pc:sldMk cId="1289155512" sldId="299"/>
            <ac:spMk id="3" creationId="{5BDBD187-3932-ACFA-33F3-4EB34186238E}"/>
          </ac:spMkLst>
        </pc:spChg>
        <pc:spChg chg="mod">
          <ac:chgData name="Friederike Sadewasser" userId="S::f.sadewasser@ma-web.nl::b575c141-db8c-44fb-896f-45746fc7f449" providerId="AD" clId="Web-{76C3FDED-C5DA-527E-81B8-C7EB2538D4D8}" dt="2022-12-20T10:43:36.639" v="1" actId="1076"/>
          <ac:spMkLst>
            <pc:docMk/>
            <pc:sldMk cId="1289155512" sldId="299"/>
            <ac:spMk id="5" creationId="{883507C8-0943-A5D9-E3F0-8F7FEF3A4C1F}"/>
          </ac:spMkLst>
        </pc:spChg>
        <pc:picChg chg="mod">
          <ac:chgData name="Friederike Sadewasser" userId="S::f.sadewasser@ma-web.nl::b575c141-db8c-44fb-896f-45746fc7f449" providerId="AD" clId="Web-{76C3FDED-C5DA-527E-81B8-C7EB2538D4D8}" dt="2022-12-20T10:43:38.576" v="2" actId="1076"/>
          <ac:picMkLst>
            <pc:docMk/>
            <pc:sldMk cId="1289155512" sldId="299"/>
            <ac:picMk id="7" creationId="{D78CDA6F-B9F2-4DAC-3AAD-AA72CF42CA76}"/>
          </ac:picMkLst>
        </pc:picChg>
      </pc:sldChg>
    </pc:docChg>
  </pc:docChgLst>
  <pc:docChgLst>
    <pc:chgData name="Miriam van der Meiden" userId="7d47016d-e1d4-4103-8c44-4186af72fb29" providerId="ADAL" clId="{634F51CC-4F22-BE44-B187-4C67DF8721A3}"/>
    <pc:docChg chg="custSel addSld delSld modSld sldOrd">
      <pc:chgData name="Miriam van der Meiden" userId="7d47016d-e1d4-4103-8c44-4186af72fb29" providerId="ADAL" clId="{634F51CC-4F22-BE44-B187-4C67DF8721A3}" dt="2023-02-10T15:07:09.961" v="112" actId="20577"/>
      <pc:docMkLst>
        <pc:docMk/>
      </pc:docMkLst>
      <pc:sldChg chg="addSp delSp modSp mod modNotesTx">
        <pc:chgData name="Miriam van der Meiden" userId="7d47016d-e1d4-4103-8c44-4186af72fb29" providerId="ADAL" clId="{634F51CC-4F22-BE44-B187-4C67DF8721A3}" dt="2023-02-10T14:59:36.442" v="18" actId="207"/>
        <pc:sldMkLst>
          <pc:docMk/>
          <pc:sldMk cId="2368338934" sldId="257"/>
        </pc:sldMkLst>
        <pc:spChg chg="del mod">
          <ac:chgData name="Miriam van der Meiden" userId="7d47016d-e1d4-4103-8c44-4186af72fb29" providerId="ADAL" clId="{634F51CC-4F22-BE44-B187-4C67DF8721A3}" dt="2023-02-10T14:58:34.765" v="9" actId="478"/>
          <ac:spMkLst>
            <pc:docMk/>
            <pc:sldMk cId="2368338934" sldId="257"/>
            <ac:spMk id="2" creationId="{110D2D82-413A-532D-9C73-8557A888D6D7}"/>
          </ac:spMkLst>
        </pc:spChg>
        <pc:spChg chg="add del mod">
          <ac:chgData name="Miriam van der Meiden" userId="7d47016d-e1d4-4103-8c44-4186af72fb29" providerId="ADAL" clId="{634F51CC-4F22-BE44-B187-4C67DF8721A3}" dt="2023-02-10T14:58:38.842" v="11" actId="478"/>
          <ac:spMkLst>
            <pc:docMk/>
            <pc:sldMk cId="2368338934" sldId="257"/>
            <ac:spMk id="5" creationId="{5F755923-6CED-93BB-69BF-108BEFFCD413}"/>
          </ac:spMkLst>
        </pc:spChg>
        <pc:spChg chg="add mod">
          <ac:chgData name="Miriam van der Meiden" userId="7d47016d-e1d4-4103-8c44-4186af72fb29" providerId="ADAL" clId="{634F51CC-4F22-BE44-B187-4C67DF8721A3}" dt="2023-02-10T14:58:35.745" v="10"/>
          <ac:spMkLst>
            <pc:docMk/>
            <pc:sldMk cId="2368338934" sldId="257"/>
            <ac:spMk id="6" creationId="{4321F878-382A-3EBD-2105-F6593A011CC8}"/>
          </ac:spMkLst>
        </pc:spChg>
        <pc:picChg chg="del">
          <ac:chgData name="Miriam van der Meiden" userId="7d47016d-e1d4-4103-8c44-4186af72fb29" providerId="ADAL" clId="{634F51CC-4F22-BE44-B187-4C67DF8721A3}" dt="2023-02-10T14:58:32.519" v="8" actId="478"/>
          <ac:picMkLst>
            <pc:docMk/>
            <pc:sldMk cId="2368338934" sldId="257"/>
            <ac:picMk id="4" creationId="{A3B69DD5-D4D7-8815-68DE-938D8FFB56FF}"/>
          </ac:picMkLst>
        </pc:picChg>
        <pc:picChg chg="add mod">
          <ac:chgData name="Miriam van der Meiden" userId="7d47016d-e1d4-4103-8c44-4186af72fb29" providerId="ADAL" clId="{634F51CC-4F22-BE44-B187-4C67DF8721A3}" dt="2023-02-10T14:59:36.442" v="18" actId="207"/>
          <ac:picMkLst>
            <pc:docMk/>
            <pc:sldMk cId="2368338934" sldId="257"/>
            <ac:picMk id="7" creationId="{89B00E15-B250-7C37-2EE7-D59409AA66A1}"/>
          </ac:picMkLst>
        </pc:picChg>
      </pc:sldChg>
      <pc:sldChg chg="modSp mod modNotesTx">
        <pc:chgData name="Miriam van der Meiden" userId="7d47016d-e1d4-4103-8c44-4186af72fb29" providerId="ADAL" clId="{634F51CC-4F22-BE44-B187-4C67DF8721A3}" dt="2023-02-10T15:03:46.299" v="102" actId="688"/>
        <pc:sldMkLst>
          <pc:docMk/>
          <pc:sldMk cId="454767307" sldId="259"/>
        </pc:sldMkLst>
        <pc:spChg chg="mod">
          <ac:chgData name="Miriam van der Meiden" userId="7d47016d-e1d4-4103-8c44-4186af72fb29" providerId="ADAL" clId="{634F51CC-4F22-BE44-B187-4C67DF8721A3}" dt="2023-02-10T14:57:58.094" v="5" actId="207"/>
          <ac:spMkLst>
            <pc:docMk/>
            <pc:sldMk cId="454767307" sldId="259"/>
            <ac:spMk id="2" creationId="{9C3743C7-752C-4FEB-E851-114A88CEDC8F}"/>
          </ac:spMkLst>
        </pc:spChg>
        <pc:picChg chg="mod">
          <ac:chgData name="Miriam van der Meiden" userId="7d47016d-e1d4-4103-8c44-4186af72fb29" providerId="ADAL" clId="{634F51CC-4F22-BE44-B187-4C67DF8721A3}" dt="2023-02-10T15:03:46.299" v="102" actId="688"/>
          <ac:picMkLst>
            <pc:docMk/>
            <pc:sldMk cId="454767307" sldId="259"/>
            <ac:picMk id="4" creationId="{CE3D4D2F-2722-2BBD-C582-BE25B0EB82D6}"/>
          </ac:picMkLst>
        </pc:picChg>
      </pc:sldChg>
      <pc:sldChg chg="modSp mod modNotesTx">
        <pc:chgData name="Miriam van der Meiden" userId="7d47016d-e1d4-4103-8c44-4186af72fb29" providerId="ADAL" clId="{634F51CC-4F22-BE44-B187-4C67DF8721A3}" dt="2023-02-10T14:59:30.410" v="16" actId="207"/>
        <pc:sldMkLst>
          <pc:docMk/>
          <pc:sldMk cId="1583782092" sldId="262"/>
        </pc:sldMkLst>
        <pc:picChg chg="mod">
          <ac:chgData name="Miriam van der Meiden" userId="7d47016d-e1d4-4103-8c44-4186af72fb29" providerId="ADAL" clId="{634F51CC-4F22-BE44-B187-4C67DF8721A3}" dt="2023-02-10T14:59:27.853" v="15" actId="207"/>
          <ac:picMkLst>
            <pc:docMk/>
            <pc:sldMk cId="1583782092" sldId="262"/>
            <ac:picMk id="5" creationId="{6B380334-4CE2-7112-D144-666533B02F32}"/>
          </ac:picMkLst>
        </pc:picChg>
        <pc:picChg chg="mod">
          <ac:chgData name="Miriam van der Meiden" userId="7d47016d-e1d4-4103-8c44-4186af72fb29" providerId="ADAL" clId="{634F51CC-4F22-BE44-B187-4C67DF8721A3}" dt="2023-02-10T14:59:30.410" v="16" actId="207"/>
          <ac:picMkLst>
            <pc:docMk/>
            <pc:sldMk cId="1583782092" sldId="262"/>
            <ac:picMk id="6" creationId="{4A848E3D-4E12-4116-BFBC-BD5E06B15018}"/>
          </ac:picMkLst>
        </pc:picChg>
      </pc:sldChg>
      <pc:sldChg chg="modNotesTx">
        <pc:chgData name="Miriam van der Meiden" userId="7d47016d-e1d4-4103-8c44-4186af72fb29" providerId="ADAL" clId="{634F51CC-4F22-BE44-B187-4C67DF8721A3}" dt="2023-02-10T15:00:15.820" v="19"/>
        <pc:sldMkLst>
          <pc:docMk/>
          <pc:sldMk cId="2175259429" sldId="263"/>
        </pc:sldMkLst>
      </pc:sldChg>
      <pc:sldChg chg="add del setBg">
        <pc:chgData name="Miriam van der Meiden" userId="7d47016d-e1d4-4103-8c44-4186af72fb29" providerId="ADAL" clId="{634F51CC-4F22-BE44-B187-4C67DF8721A3}" dt="2023-02-10T15:03:21.225" v="99"/>
        <pc:sldMkLst>
          <pc:docMk/>
          <pc:sldMk cId="1888006621" sldId="279"/>
        </pc:sldMkLst>
      </pc:sldChg>
      <pc:sldChg chg="modSp mod modNotesTx">
        <pc:chgData name="Miriam van der Meiden" userId="7d47016d-e1d4-4103-8c44-4186af72fb29" providerId="ADAL" clId="{634F51CC-4F22-BE44-B187-4C67DF8721A3}" dt="2023-02-10T14:57:49.154" v="3" actId="207"/>
        <pc:sldMkLst>
          <pc:docMk/>
          <pc:sldMk cId="1105697342" sldId="284"/>
        </pc:sldMkLst>
        <pc:spChg chg="mod">
          <ac:chgData name="Miriam van der Meiden" userId="7d47016d-e1d4-4103-8c44-4186af72fb29" providerId="ADAL" clId="{634F51CC-4F22-BE44-B187-4C67DF8721A3}" dt="2023-02-10T14:57:49.154" v="3" actId="207"/>
          <ac:spMkLst>
            <pc:docMk/>
            <pc:sldMk cId="1105697342" sldId="284"/>
            <ac:spMk id="2" creationId="{F3DB3641-7C9E-6A83-1F63-0D3307853320}"/>
          </ac:spMkLst>
        </pc:spChg>
      </pc:sldChg>
      <pc:sldChg chg="modNotesTx">
        <pc:chgData name="Miriam van der Meiden" userId="7d47016d-e1d4-4103-8c44-4186af72fb29" providerId="ADAL" clId="{634F51CC-4F22-BE44-B187-4C67DF8721A3}" dt="2023-02-10T15:02:57.388" v="96" actId="20577"/>
        <pc:sldMkLst>
          <pc:docMk/>
          <pc:sldMk cId="2307128767" sldId="285"/>
        </pc:sldMkLst>
      </pc:sldChg>
      <pc:sldChg chg="del modNotesTx">
        <pc:chgData name="Miriam van der Meiden" userId="7d47016d-e1d4-4103-8c44-4186af72fb29" providerId="ADAL" clId="{634F51CC-4F22-BE44-B187-4C67DF8721A3}" dt="2023-02-10T15:02:15.639" v="63" actId="2696"/>
        <pc:sldMkLst>
          <pc:docMk/>
          <pc:sldMk cId="2444455668" sldId="289"/>
        </pc:sldMkLst>
      </pc:sldChg>
      <pc:sldChg chg="del ord modNotesTx">
        <pc:chgData name="Miriam van der Meiden" userId="7d47016d-e1d4-4103-8c44-4186af72fb29" providerId="ADAL" clId="{634F51CC-4F22-BE44-B187-4C67DF8721A3}" dt="2023-02-10T15:03:28.082" v="100" actId="2696"/>
        <pc:sldMkLst>
          <pc:docMk/>
          <pc:sldMk cId="2379690422" sldId="295"/>
        </pc:sldMkLst>
      </pc:sldChg>
      <pc:sldChg chg="modSp mod modNotesTx">
        <pc:chgData name="Miriam van der Meiden" userId="7d47016d-e1d4-4103-8c44-4186af72fb29" providerId="ADAL" clId="{634F51CC-4F22-BE44-B187-4C67DF8721A3}" dt="2023-02-10T15:07:09.961" v="112" actId="20577"/>
        <pc:sldMkLst>
          <pc:docMk/>
          <pc:sldMk cId="1590664091" sldId="296"/>
        </pc:sldMkLst>
        <pc:spChg chg="mod">
          <ac:chgData name="Miriam van der Meiden" userId="7d47016d-e1d4-4103-8c44-4186af72fb29" providerId="ADAL" clId="{634F51CC-4F22-BE44-B187-4C67DF8721A3}" dt="2023-02-10T15:01:33.576" v="61" actId="207"/>
          <ac:spMkLst>
            <pc:docMk/>
            <pc:sldMk cId="1590664091" sldId="296"/>
            <ac:spMk id="2" creationId="{9C3743C7-752C-4FEB-E851-114A88CEDC8F}"/>
          </ac:spMkLst>
        </pc:spChg>
        <pc:picChg chg="mod">
          <ac:chgData name="Miriam van der Meiden" userId="7d47016d-e1d4-4103-8c44-4186af72fb29" providerId="ADAL" clId="{634F51CC-4F22-BE44-B187-4C67DF8721A3}" dt="2023-02-10T15:03:40.742" v="101" actId="688"/>
          <ac:picMkLst>
            <pc:docMk/>
            <pc:sldMk cId="1590664091" sldId="296"/>
            <ac:picMk id="3" creationId="{F235EF5B-EDE7-7304-B84F-5BE9B5557F46}"/>
          </ac:picMkLst>
        </pc:picChg>
      </pc:sldChg>
      <pc:sldChg chg="modNotesTx">
        <pc:chgData name="Miriam van der Meiden" userId="7d47016d-e1d4-4103-8c44-4186af72fb29" providerId="ADAL" clId="{634F51CC-4F22-BE44-B187-4C67DF8721A3}" dt="2023-02-10T15:04:11.411" v="103"/>
        <pc:sldMkLst>
          <pc:docMk/>
          <pc:sldMk cId="1141325643" sldId="297"/>
        </pc:sldMkLst>
      </pc:sldChg>
      <pc:sldChg chg="modNotesTx">
        <pc:chgData name="Miriam van der Meiden" userId="7d47016d-e1d4-4103-8c44-4186af72fb29" providerId="ADAL" clId="{634F51CC-4F22-BE44-B187-4C67DF8721A3}" dt="2023-02-10T15:04:22.729" v="104"/>
        <pc:sldMkLst>
          <pc:docMk/>
          <pc:sldMk cId="2385140552" sldId="298"/>
        </pc:sldMkLst>
      </pc:sldChg>
      <pc:sldChg chg="modNotesTx">
        <pc:chgData name="Miriam van der Meiden" userId="7d47016d-e1d4-4103-8c44-4186af72fb29" providerId="ADAL" clId="{634F51CC-4F22-BE44-B187-4C67DF8721A3}" dt="2023-02-10T15:04:35.421" v="105"/>
        <pc:sldMkLst>
          <pc:docMk/>
          <pc:sldMk cId="1289155512" sldId="299"/>
        </pc:sldMkLst>
      </pc:sldChg>
      <pc:sldChg chg="modNotesTx">
        <pc:chgData name="Miriam van der Meiden" userId="7d47016d-e1d4-4103-8c44-4186af72fb29" providerId="ADAL" clId="{634F51CC-4F22-BE44-B187-4C67DF8721A3}" dt="2023-02-10T15:04:48.903" v="106"/>
        <pc:sldMkLst>
          <pc:docMk/>
          <pc:sldMk cId="1741402712" sldId="300"/>
        </pc:sldMkLst>
      </pc:sldChg>
      <pc:sldChg chg="modNotesTx">
        <pc:chgData name="Miriam van der Meiden" userId="7d47016d-e1d4-4103-8c44-4186af72fb29" providerId="ADAL" clId="{634F51CC-4F22-BE44-B187-4C67DF8721A3}" dt="2023-02-10T15:05:00.286" v="107"/>
        <pc:sldMkLst>
          <pc:docMk/>
          <pc:sldMk cId="546796894" sldId="301"/>
        </pc:sldMkLst>
      </pc:sldChg>
      <pc:sldChg chg="modNotesTx">
        <pc:chgData name="Miriam van der Meiden" userId="7d47016d-e1d4-4103-8c44-4186af72fb29" providerId="ADAL" clId="{634F51CC-4F22-BE44-B187-4C67DF8721A3}" dt="2023-02-10T15:05:15.779" v="108"/>
        <pc:sldMkLst>
          <pc:docMk/>
          <pc:sldMk cId="3776714902"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9FC2B-02AB-CA48-8F41-FBB3916F9C66}" type="datetimeFigureOut">
              <a:rPr lang="nl-NL" smtClean="0"/>
              <a:t>06-03-2023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B2B72-9CAC-1348-BEFF-B5CA45AA70F2}" type="slidenum">
              <a:rPr lang="nl-NL" smtClean="0"/>
              <a:t>‹nr.›</a:t>
            </a:fld>
            <a:endParaRPr lang="nl-NL"/>
          </a:p>
        </p:txBody>
      </p:sp>
    </p:spTree>
    <p:extLst>
      <p:ext uri="{BB962C8B-B14F-4D97-AF65-F5344CB8AC3E}">
        <p14:creationId xmlns:p14="http://schemas.microsoft.com/office/powerpoint/2010/main" val="272357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evelopgoodhabits.com/famous-journal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medium.com/@mintestudio/5-celebrities-who-keep-a-journal-a6888bc2a42b"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zkqUHCdz-w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76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Uitvoeren 1 | Welke aanpak is beter?</a:t>
            </a:r>
          </a:p>
          <a:p>
            <a:endParaRPr lang="nl-NL" b="1" dirty="0"/>
          </a:p>
          <a:p>
            <a:r>
              <a:rPr lang="nl-NL" dirty="0"/>
              <a:t>Welke van deze twee aanpakken hierboven vinden studenten beter en waarom? Leg de situatie uit en laat verschillende aanpakken zien. Nadat studenten voor één optie hebben gekozen maak je de koppeling met hun eigen doel. Dat moet namelijk ook haalbaar, klein, concreet, etc. zijn.</a:t>
            </a:r>
          </a:p>
          <a:p>
            <a:endParaRPr lang="nl-NL" dirty="0">
              <a:cs typeface="Calibri"/>
            </a:endParaRPr>
          </a:p>
          <a:p>
            <a:r>
              <a:rPr lang="nl-NL" dirty="0"/>
              <a:t>Studenten leggen uit waarom optie 1 waarschijnlijk de betere aanpak is. Dit zouden ze kunnen noemen:</a:t>
            </a:r>
            <a:endParaRPr lang="nl-NL" dirty="0">
              <a:cs typeface="Calibri"/>
            </a:endParaRPr>
          </a:p>
          <a:p>
            <a:pPr marL="171450" indent="-171450">
              <a:buFont typeface="Arial"/>
              <a:buChar char="•"/>
            </a:pPr>
            <a:r>
              <a:rPr lang="nl-NL" dirty="0"/>
              <a:t>Je stelt een realistisch doel (haalbaar).</a:t>
            </a:r>
            <a:endParaRPr lang="nl-NL" dirty="0">
              <a:cs typeface="Calibri"/>
            </a:endParaRPr>
          </a:p>
          <a:p>
            <a:pPr marL="171450" indent="-171450">
              <a:buFont typeface="Arial"/>
              <a:buChar char="•"/>
            </a:pPr>
            <a:r>
              <a:rPr lang="nl-NL" dirty="0"/>
              <a:t>Je bepaalt stappen om tot dit doel te komen, die voor jou echt haalbaar zijn (10km i.p.v. 20km per week is realistischer)</a:t>
            </a:r>
            <a:endParaRPr lang="nl-NL" dirty="0">
              <a:cs typeface="Calibri"/>
            </a:endParaRPr>
          </a:p>
          <a:p>
            <a:pPr marL="171450" indent="-171450">
              <a:buFont typeface="Arial"/>
              <a:buChar char="•"/>
            </a:pPr>
            <a:r>
              <a:rPr lang="nl-NL" dirty="0"/>
              <a:t>Je kijkt af en toe of je goed op weg bent naar je doel. (jezelf monitoren)</a:t>
            </a:r>
            <a:endParaRPr lang="nl-NL" dirty="0">
              <a:cs typeface="Calibri"/>
            </a:endParaRPr>
          </a:p>
          <a:p>
            <a:pPr marL="171450" indent="-171450">
              <a:buFont typeface="Arial"/>
              <a:buChar char="•"/>
            </a:pPr>
            <a:r>
              <a:rPr lang="nl-NL" dirty="0"/>
              <a:t>Je past de stappen eventueel aan. (jezelf monitoren)</a:t>
            </a:r>
            <a:endParaRPr lang="nl-NL" dirty="0">
              <a:cs typeface="Calibri"/>
            </a:endParaRPr>
          </a:p>
          <a:p>
            <a:pPr marL="171450" indent="-171450">
              <a:buFont typeface="Arial"/>
              <a:buChar char="•"/>
            </a:pPr>
            <a:r>
              <a:rPr lang="nl-NL" dirty="0"/>
              <a:t>Je motiveert jezelf (kleine successen vieren – stappenteller)</a:t>
            </a:r>
            <a:endParaRPr lang="nl-NL" dirty="0">
              <a:cs typeface="Calibri"/>
            </a:endParaRPr>
          </a:p>
          <a:p>
            <a:pPr marL="171450" indent="-171450">
              <a:buFont typeface="Arial"/>
              <a:buChar char="•"/>
            </a:pPr>
            <a:r>
              <a:rPr lang="nl-NL" dirty="0"/>
              <a:t>Je deelt successen met vrienden.</a:t>
            </a:r>
            <a:endParaRPr lang="nl-NL" dirty="0">
              <a:cs typeface="Calibri"/>
            </a:endParaRPr>
          </a:p>
          <a:p>
            <a:pPr marL="171450" indent="-171450">
              <a:buFont typeface="Arial"/>
              <a:buChar char="•"/>
            </a:pPr>
            <a:r>
              <a:rPr lang="nl-NL" dirty="0"/>
              <a:t>Je kijkt terug (je doel evalueren).</a:t>
            </a:r>
            <a:endParaRPr lang="nl-NL" dirty="0">
              <a:cs typeface="Calibri"/>
            </a:endParaRPr>
          </a:p>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60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Uitvoeren 2 | Eigen doel kiezen en kleiner maken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Voeg zelf vóór de les de doelen aan de presentatie toe waaruit studenten kunnen kiezen. In de presentatie staan nu voorbeelden voor softs </a:t>
            </a:r>
            <a:r>
              <a:rPr lang="nl-NL" b="0" i="0" dirty="0" err="1">
                <a:solidFill>
                  <a:srgbClr val="154571"/>
                </a:solidFill>
                <a:effectLst/>
                <a:latin typeface="Open Sans" panose="020B0606030504020204" pitchFamily="34" charset="0"/>
              </a:rPr>
              <a:t>kill</a:t>
            </a:r>
            <a:r>
              <a:rPr lang="nl-NL" b="0" i="0" dirty="0">
                <a:solidFill>
                  <a:srgbClr val="154571"/>
                </a:solidFill>
                <a:effectLst/>
                <a:latin typeface="Open Sans" panose="020B0606030504020204" pitchFamily="34" charset="0"/>
              </a:rPr>
              <a:t> doelen; je kunt er ook voor kiezen om vakinhoudelijke doelen te gebruiken. Optioneel kan je studenten zelf doelen laten opstellen. Aan het einde van de les hebben ze allemaal een eigen doel én een foto naar de Padlet geüpload die een eerste stap naar hun doel laat zien.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Voorbeeld: Ik wil beter plannen: ik zet in mijn agenda wanneer ik daadwerkelijk aan opdrachten ga werken.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Doe zelf ook mee door een doel te kiezen en een eigen kolom op de Padlet aan te maken.</a:t>
            </a:r>
          </a:p>
          <a:p>
            <a:pPr fontAlgn="base"/>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01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Uitvoeren 2 | Eigen doel kiezen en kleiner maken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Voeg zelf vóór de les de doelen aan de presentatie toe waaruit studenten kunnen kiezen. In de presentatie staan nu voorbeelden voor softs </a:t>
            </a:r>
            <a:r>
              <a:rPr lang="nl-NL" b="0" i="0" dirty="0" err="1">
                <a:solidFill>
                  <a:srgbClr val="154571"/>
                </a:solidFill>
                <a:effectLst/>
                <a:latin typeface="Open Sans" panose="020B0606030504020204" pitchFamily="34" charset="0"/>
              </a:rPr>
              <a:t>kill</a:t>
            </a:r>
            <a:r>
              <a:rPr lang="nl-NL" b="0" i="0" dirty="0">
                <a:solidFill>
                  <a:srgbClr val="154571"/>
                </a:solidFill>
                <a:effectLst/>
                <a:latin typeface="Open Sans" panose="020B0606030504020204" pitchFamily="34" charset="0"/>
              </a:rPr>
              <a:t> doelen; je kunt er ook voor kiezen om vakinhoudelijke doelen te gebruiken. Optioneel kan je studenten zelf doelen laten opstellen. Aan het einde van de les hebben ze allemaal een eigen doel én een foto naar de Padlet geüpload die een eerste stap naar hun doel laat zien.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Voorbeeld: Ik wil beter plannen: ik zet in mijn agenda wanneer ik daadwerkelijk aan opdrachten ga werken.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Doe zelf ook mee door een doel te kiezen en een eigen kolom op de Padlet aan te maken.</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35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Stap 1 | Doel kiezen of opstellen</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Volg de instructie op de presentatie:</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Kies 1 doel uit de voorbeelden. Dit doel gebruik je voor jouw kolom op de Padlet ​(5 min.)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Bespreek met je medestudent waarom je dit doel hebt gekozen ​(samen 5 min.)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Daag jezelf uit om zo klein mogelijke stappen te bedenken om aan je doel te werken. Deze stappen zet je tijdens de module of lessenreeks in je Beelddagboek als foto’s. ​(3 min. per student)</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Maak een account voor Padlet aan als je die nog niet hebt.</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Plaats het gekozen doel op de Padlet onder je naam. Volg daarvoor het voorbeeld van de docent in de eerste kolom van de Padlet.</a:t>
            </a:r>
          </a:p>
          <a:p>
            <a:pPr algn="l" fontAlgn="base"/>
            <a:endParaRPr lang="nl-NL" b="0" i="0" dirty="0">
              <a:solidFill>
                <a:srgbClr val="154571"/>
              </a:solidFill>
              <a:effectLst/>
              <a:latin typeface="Open Sans" panose="020B0606030504020204" pitchFamily="34" charset="0"/>
            </a:endParaRP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Tip: Gebruik de Padlet op je </a:t>
            </a:r>
            <a:r>
              <a:rPr lang="nl-NL" b="1" i="0" dirty="0">
                <a:solidFill>
                  <a:srgbClr val="154571"/>
                </a:solidFill>
                <a:effectLst/>
                <a:latin typeface="Open Sans" panose="020B0606030504020204" pitchFamily="34" charset="0"/>
              </a:rPr>
              <a:t>mobiel</a:t>
            </a:r>
            <a:r>
              <a:rPr lang="nl-NL" b="0" i="0" dirty="0">
                <a:solidFill>
                  <a:srgbClr val="154571"/>
                </a:solidFill>
                <a:effectLst/>
                <a:latin typeface="Open Sans" panose="020B0606030504020204" pitchFamily="34" charset="0"/>
              </a:rPr>
              <a:t>. Dit is handiger voor het uploaden van foto’s.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08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Stap 2 | Zet je eerste stap</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Om ervoor te zorgen dat het Beelddagboek leeft, wil je dat elke student aan het einde van de les een eerste foto heeft geüpload. Hiervoor lenen zich subdoelen of kleine stappen. Met de eerste foto zorg je ook voor een succeservaring.</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Voorbeeld kleine stap: Foto van een </a:t>
            </a:r>
            <a:r>
              <a:rPr lang="nl-NL" b="0" i="0" dirty="0" err="1">
                <a:solidFill>
                  <a:srgbClr val="154571"/>
                </a:solidFill>
                <a:effectLst/>
                <a:latin typeface="Open Sans" panose="020B0606030504020204" pitchFamily="34" charset="0"/>
              </a:rPr>
              <a:t>to</a:t>
            </a:r>
            <a:r>
              <a:rPr lang="nl-NL" b="0" i="0" dirty="0">
                <a:solidFill>
                  <a:srgbClr val="154571"/>
                </a:solidFill>
                <a:effectLst/>
                <a:latin typeface="Open Sans" panose="020B0606030504020204" pitchFamily="34" charset="0"/>
              </a:rPr>
              <a:t>-do lijst; foto in de winkel als je een agenda koopt; foto van de studiegids/-handleiding met de deadlines van opdrachten.</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71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err="1">
                <a:cs typeface="Calibri"/>
              </a:rPr>
              <a:t>Terugkijken</a:t>
            </a:r>
            <a:r>
              <a:rPr lang="en-US" b="1" dirty="0">
                <a:cs typeface="Calibri"/>
              </a:rPr>
              <a:t> 1 | </a:t>
            </a:r>
            <a:r>
              <a:rPr lang="en-US" b="1" dirty="0" err="1">
                <a:cs typeface="Calibri"/>
              </a:rPr>
              <a:t>Herhaal</a:t>
            </a:r>
            <a:r>
              <a:rPr lang="en-US" b="1" dirty="0">
                <a:cs typeface="Calibri"/>
              </a:rPr>
              <a:t> de </a:t>
            </a:r>
            <a:r>
              <a:rPr lang="en-US" b="1" dirty="0" err="1">
                <a:cs typeface="Calibri"/>
              </a:rPr>
              <a:t>opdracht</a:t>
            </a:r>
            <a:endParaRPr lang="en-US" b="1" dirty="0">
              <a:cs typeface="Calibri"/>
            </a:endParaRPr>
          </a:p>
          <a:p>
            <a:endParaRPr lang="en-US" b="1" dirty="0">
              <a:cs typeface="Calibri"/>
            </a:endParaRPr>
          </a:p>
          <a:p>
            <a:pPr algn="l" fontAlgn="base"/>
            <a:r>
              <a:rPr lang="nl-NL" b="0" i="0" dirty="0">
                <a:solidFill>
                  <a:srgbClr val="154571"/>
                </a:solidFill>
                <a:effectLst/>
                <a:latin typeface="Open Sans" panose="020B0606030504020204" pitchFamily="34" charset="0"/>
              </a:rPr>
              <a:t>Tot slot herhaal je nog eens de opdracht. Laat de dia zien met daarop de stappen die gezet gaan worden deze periode.</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Bekijk daarna met de hele klas de Padlet met de gekozen doelen.</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Check of elke student een doel én foto onder zijn naam heeft.</a:t>
            </a:r>
          </a:p>
          <a:p>
            <a:pPr marL="171450" indent="-171450" algn="l" fontAlgn="base">
              <a:buFont typeface="Arial" panose="020B0604020202020204" pitchFamily="34" charset="0"/>
              <a:buChar char="•"/>
            </a:pPr>
            <a:r>
              <a:rPr lang="nl-NL" b="0" i="0" dirty="0">
                <a:solidFill>
                  <a:srgbClr val="154571"/>
                </a:solidFill>
                <a:effectLst/>
                <a:latin typeface="Open Sans" panose="020B0606030504020204" pitchFamily="34" charset="0"/>
              </a:rPr>
              <a:t>Rond af met dat je benieuwd bent naar de foto’s en inzichten van studenten.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09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buFont typeface="Arial" panose="020B0604020202020204" pitchFamily="34" charset="0"/>
              <a:buNone/>
            </a:pPr>
            <a:r>
              <a:rPr lang="nl-NL" b="1" dirty="0"/>
              <a:t>Samenvatting les</a:t>
            </a:r>
            <a:endParaRPr lang="nl-NL" b="0" dirty="0"/>
          </a:p>
          <a:p>
            <a:r>
              <a:rPr lang="nl-NL" sz="1200" dirty="0">
                <a:effectLst/>
                <a:latin typeface="Myriad Pro" panose="020B0503030403020204" pitchFamily="34" charset="0"/>
                <a:ea typeface="Calibri" panose="020F0502020204030204" pitchFamily="34" charset="0"/>
                <a:cs typeface="Times New Roman" panose="02020603050405020304" pitchFamily="18" charset="0"/>
              </a:rPr>
              <a:t>Bij de start van de module geeft de docent les 1. In deze les leert de student over het belang van bijhouden van een dagboek, maakt de student kennis met het Beelddagboek, de student mag een doel uitkiezen uit de lijst en deze toevoegen onder de eigen naam op de Padlet. Dit is de start van het vastleggen van het leerproces. De studenten krijgen de opdracht om elke week 2 tot 3 foto’s te uploaden met daarbij een korte beschrijving over hoe zij hier aan het leerdoel hebben gewerkt. </a:t>
            </a:r>
          </a:p>
          <a:p>
            <a:pPr algn="l" rtl="0" fontAlgn="base"/>
            <a:endParaRPr lang="nl-NL" b="0" i="0" dirty="0">
              <a:solidFill>
                <a:srgbClr val="000000"/>
              </a:solidFill>
              <a:effectLst/>
              <a:latin typeface="Segoe UI" panose="020F0502020204030204" pitchFamily="34" charset="0"/>
            </a:endParaRPr>
          </a:p>
          <a:p>
            <a:pPr algn="l" rtl="0" fontAlgn="base"/>
            <a:r>
              <a:rPr lang="nl-NL" sz="1200" b="0" i="1" dirty="0">
                <a:solidFill>
                  <a:srgbClr val="000000"/>
                </a:solidFill>
                <a:effectLst/>
                <a:latin typeface="Myriad Pro" panose="020B0503030403020204" pitchFamily="34" charset="0"/>
              </a:rPr>
              <a:t>Je kunt ervoor kiezen les 1A en les 1B direct na elkaar te geven. Deze </a:t>
            </a:r>
            <a:r>
              <a:rPr lang="nl-NL" sz="1200" b="0" i="1" dirty="0" err="1">
                <a:solidFill>
                  <a:srgbClr val="000000"/>
                </a:solidFill>
                <a:effectLst/>
                <a:latin typeface="Myriad Pro" panose="020B0503030403020204" pitchFamily="34" charset="0"/>
              </a:rPr>
              <a:t>powerpoint</a:t>
            </a:r>
            <a:r>
              <a:rPr lang="nl-NL" sz="1200" b="0" i="1" dirty="0">
                <a:solidFill>
                  <a:srgbClr val="000000"/>
                </a:solidFill>
                <a:effectLst/>
                <a:latin typeface="Myriad Pro" panose="020B0503030403020204" pitchFamily="34" charset="0"/>
              </a:rPr>
              <a:t> is voor dit geval gemaakt. Je hebt hier één presentatie voor les 1 (les 1A en 1B direct achter elkaar).</a:t>
            </a:r>
          </a:p>
          <a:p>
            <a:pPr algn="l" rtl="0" fontAlgn="base"/>
            <a:endParaRPr lang="nl-NL" sz="1200" b="1" i="0" dirty="0">
              <a:solidFill>
                <a:srgbClr val="000000"/>
              </a:solidFill>
              <a:effectLst/>
              <a:latin typeface="Myriad Pro" panose="020B0503030403020204" pitchFamily="34" charset="0"/>
            </a:endParaRPr>
          </a:p>
          <a:p>
            <a:pPr algn="l" rtl="0" fontAlgn="base"/>
            <a:r>
              <a:rPr lang="nl-NL" sz="1200" b="1" i="0" dirty="0">
                <a:solidFill>
                  <a:srgbClr val="000000"/>
                </a:solidFill>
                <a:effectLst/>
                <a:latin typeface="Myriad Pro" panose="020B0503030403020204" pitchFamily="34" charset="0"/>
              </a:rPr>
              <a:t>Lesdoelen</a:t>
            </a:r>
            <a:endParaRPr lang="nl-NL" b="1" i="0" dirty="0">
              <a:solidFill>
                <a:srgbClr val="000000"/>
              </a:solidFill>
              <a:effectLst/>
              <a:latin typeface="Segoe UI" panose="020B0502040204020203" pitchFamily="34" charset="0"/>
            </a:endParaRPr>
          </a:p>
          <a:p>
            <a:pPr algn="l">
              <a:buFont typeface="Arial" panose="020B0604020202020204" pitchFamily="34" charset="0"/>
              <a:buChar char="•"/>
            </a:pPr>
            <a:r>
              <a:rPr lang="nl-NL" b="0" i="0" u="none" strike="noStrike" dirty="0">
                <a:solidFill>
                  <a:srgbClr val="000000"/>
                </a:solidFill>
                <a:effectLst/>
              </a:rPr>
              <a:t>De student weet wat de opdracht “Beelddagboek” inhoudt en weet de </a:t>
            </a:r>
            <a:r>
              <a:rPr lang="nl-NL" b="0" i="0" u="none" strike="noStrike" dirty="0" err="1">
                <a:solidFill>
                  <a:srgbClr val="000000"/>
                </a:solidFill>
                <a:effectLst/>
              </a:rPr>
              <a:t>padlet</a:t>
            </a:r>
            <a:r>
              <a:rPr lang="nl-NL" b="0" i="0" u="none" strike="noStrike" dirty="0">
                <a:solidFill>
                  <a:srgbClr val="000000"/>
                </a:solidFill>
                <a:effectLst/>
              </a:rPr>
              <a:t> te vinden en te gebruiken;</a:t>
            </a:r>
          </a:p>
          <a:p>
            <a:pPr algn="l">
              <a:buFont typeface="Arial" panose="020B0604020202020204" pitchFamily="34" charset="0"/>
              <a:buChar char="•"/>
            </a:pPr>
            <a:r>
              <a:rPr lang="nl-NL" b="0" i="0" u="none" strike="noStrike" dirty="0">
                <a:solidFill>
                  <a:srgbClr val="000000"/>
                </a:solidFill>
                <a:effectLst/>
              </a:rPr>
              <a:t>De student kan voordelen noemen van het bijhouden van een dagboek.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b="0" i="0" u="none" strike="noStrike" dirty="0">
                <a:solidFill>
                  <a:srgbClr val="000000"/>
                </a:solidFill>
                <a:effectLst/>
              </a:rPr>
              <a:t>De student bedenkt stappen die gezet kunnen worden op weg naar het leerdoel.</a:t>
            </a:r>
            <a:endParaRPr lang="nl-NL" b="1" dirty="0"/>
          </a:p>
          <a:p>
            <a:pPr algn="l" fontAlgn="base">
              <a:buFont typeface="Arial" panose="020B0604020202020204" pitchFamily="34" charset="0"/>
              <a:buNone/>
            </a:pPr>
            <a:endParaRPr lang="nl-NL" b="0" dirty="0"/>
          </a:p>
          <a:p>
            <a:pPr algn="l" fontAlgn="base">
              <a:buFont typeface="Arial" panose="020B0604020202020204" pitchFamily="34" charset="0"/>
              <a:buNone/>
            </a:pPr>
            <a:r>
              <a:rPr lang="nl-NL" b="1" dirty="0"/>
              <a:t>Op te leveren product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0" i="0" u="none" strike="noStrike" dirty="0">
                <a:solidFill>
                  <a:srgbClr val="000000"/>
                </a:solidFill>
                <a:effectLst/>
                <a:latin typeface="-webkit-standard"/>
              </a:rPr>
              <a:t>Padlet "Beelddagboek" voor de hele klas. Elke student heeft een leerdoel geplaatst en een eerste foto geüpload.</a:t>
            </a:r>
            <a:endParaRPr lang="nl-NL" b="0" dirty="0"/>
          </a:p>
          <a:p>
            <a:pPr algn="l" fontAlgn="base">
              <a:buFont typeface="Arial" panose="020B0604020202020204" pitchFamily="34" charset="0"/>
              <a:buNone/>
            </a:pPr>
            <a:endParaRPr lang="nl-NL" b="0"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9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2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Vooruitkijken | Wat heb je aan een dagboek?</a:t>
            </a:r>
          </a:p>
          <a:p>
            <a:pPr algn="l"/>
            <a:endParaRPr lang="nl-NL" b="0" i="0" u="none" strike="noStrike" dirty="0">
              <a:solidFill>
                <a:srgbClr val="000000"/>
              </a:solidFill>
              <a:effectLst/>
            </a:endParaRPr>
          </a:p>
          <a:p>
            <a:pPr algn="l"/>
            <a:r>
              <a:rPr lang="nl-NL" b="0" i="0" u="none" strike="noStrike" dirty="0">
                <a:solidFill>
                  <a:srgbClr val="000000"/>
                </a:solidFill>
                <a:effectLst/>
              </a:rPr>
              <a:t>Stap 1 | Waar denk je aan bij het woord "dagboek"?</a:t>
            </a:r>
          </a:p>
          <a:p>
            <a:pPr algn="l"/>
            <a:r>
              <a:rPr lang="nl-NL" b="0" i="0" u="none" strike="noStrike" dirty="0">
                <a:solidFill>
                  <a:srgbClr val="000000"/>
                </a:solidFill>
                <a:effectLst/>
              </a:rPr>
              <a:t>Stel de vraag klassikaal of laat met z'n tweeën bespreken.</a:t>
            </a:r>
          </a:p>
          <a:p>
            <a:endParaRPr lang="nl-NL" dirty="0">
              <a:cs typeface="Calibri"/>
            </a:endParaRPr>
          </a:p>
          <a:p>
            <a:pPr algn="l"/>
            <a:r>
              <a:rPr lang="nl-NL" b="0" i="0" u="none" strike="noStrike" dirty="0">
                <a:solidFill>
                  <a:srgbClr val="000000"/>
                </a:solidFill>
                <a:effectLst/>
              </a:rPr>
              <a:t>Stap 2 | Wie heeft ervaring met een dagboek?</a:t>
            </a:r>
          </a:p>
          <a:p>
            <a:pPr algn="l"/>
            <a:r>
              <a:rPr lang="nl-NL" b="0" i="0" u="none" strike="noStrike" dirty="0">
                <a:solidFill>
                  <a:srgbClr val="000000"/>
                </a:solidFill>
                <a:effectLst/>
              </a:rPr>
              <a:t>Vraag klassikaal wie er een dagboek, blog of vlog bijhoudt, of in het verleden heeft gedaan. Je kunt ook naar beroemde mensen verwijzen die een dagboek/blog/vlog bijhielden of bijhouden. Kijk hier voor de </a:t>
            </a:r>
            <a:r>
              <a:rPr lang="nl-NL" b="0" i="0" u="none" strike="noStrike" dirty="0">
                <a:solidFill>
                  <a:srgbClr val="000000"/>
                </a:solidFill>
                <a:effectLst/>
                <a:hlinkClick r:id="rId3"/>
              </a:rPr>
              <a:t>historische grootheden</a:t>
            </a:r>
            <a:r>
              <a:rPr lang="nl-NL" b="0" i="0" u="none" strike="noStrike" dirty="0">
                <a:solidFill>
                  <a:srgbClr val="000000"/>
                </a:solidFill>
                <a:effectLst/>
              </a:rPr>
              <a:t> en hier voor de </a:t>
            </a:r>
            <a:r>
              <a:rPr lang="nl-NL" b="0" i="0" u="none" strike="noStrike" dirty="0">
                <a:solidFill>
                  <a:srgbClr val="000000"/>
                </a:solidFill>
                <a:effectLst/>
                <a:hlinkClick r:id="rId4"/>
              </a:rPr>
              <a:t>actuelere sterren</a:t>
            </a:r>
            <a:r>
              <a:rPr lang="nl-NL" b="0" i="0" u="none" strike="noStrike" dirty="0">
                <a:solidFill>
                  <a:srgbClr val="000000"/>
                </a:solidFill>
                <a:effectLst/>
              </a:rPr>
              <a:t> (studenten kennen ook vast mensen).</a:t>
            </a:r>
          </a:p>
          <a:p>
            <a:pPr algn="l"/>
            <a:r>
              <a:rPr lang="nl-NL" b="0" i="0" u="none" strike="noStrike" dirty="0">
                <a:solidFill>
                  <a:srgbClr val="000000"/>
                </a:solidFill>
                <a:effectLst/>
              </a:rPr>
              <a:t> </a:t>
            </a:r>
          </a:p>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05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Uitvoeren 1 | In gesprek over sociale media en dagboeken</a:t>
            </a:r>
            <a:endParaRPr lang="nl-NL" b="0" i="0" u="none" strike="noStrike" dirty="0">
              <a:solidFill>
                <a:srgbClr val="000000"/>
              </a:solidFill>
              <a:effectLst/>
            </a:endParaRPr>
          </a:p>
          <a:p>
            <a:pPr algn="l"/>
            <a:endParaRPr lang="nl-NL" b="0" i="0" u="none" strike="noStrike" dirty="0">
              <a:solidFill>
                <a:srgbClr val="000000"/>
              </a:solidFill>
              <a:effectLst/>
            </a:endParaRPr>
          </a:p>
          <a:p>
            <a:pPr algn="l"/>
            <a:r>
              <a:rPr lang="nl-NL" b="0" i="0" u="none" strike="noStrike" dirty="0">
                <a:solidFill>
                  <a:srgbClr val="000000"/>
                </a:solidFill>
                <a:effectLst/>
              </a:rPr>
              <a:t>Schrijf twee stellingen op het bord of laat ze op de PowerPoint zien.</a:t>
            </a:r>
          </a:p>
          <a:p>
            <a:pPr algn="l"/>
            <a:endParaRPr lang="nl-NL" b="0" i="0" u="none" strike="noStrike" dirty="0">
              <a:solidFill>
                <a:srgbClr val="000000"/>
              </a:solidFill>
              <a:effectLst/>
            </a:endParaRPr>
          </a:p>
          <a:p>
            <a:pPr algn="l">
              <a:buFont typeface="+mj-lt"/>
              <a:buAutoNum type="arabicPeriod"/>
            </a:pPr>
            <a:r>
              <a:rPr lang="nl-NL" b="0" i="0" u="none" strike="noStrike" dirty="0">
                <a:solidFill>
                  <a:srgbClr val="000000"/>
                </a:solidFill>
                <a:effectLst/>
              </a:rPr>
              <a:t>“Sociale media zijn een soort dagboeken geworden.”</a:t>
            </a:r>
          </a:p>
          <a:p>
            <a:pPr algn="l">
              <a:buFont typeface="+mj-lt"/>
              <a:buAutoNum type="arabicPeriod"/>
            </a:pPr>
            <a:r>
              <a:rPr lang="nl-NL" b="0" i="0" u="none" strike="noStrike" dirty="0">
                <a:solidFill>
                  <a:srgbClr val="000000"/>
                </a:solidFill>
                <a:effectLst/>
              </a:rPr>
              <a:t>“Een dagboek bijhouden kan leuk zijn maar heeft geen effect op je leven.”</a:t>
            </a:r>
          </a:p>
          <a:p>
            <a:pPr algn="l"/>
            <a:endParaRPr lang="nl-NL" b="0" i="0" u="none" strike="noStrike" dirty="0">
              <a:solidFill>
                <a:srgbClr val="000000"/>
              </a:solidFill>
              <a:effectLst/>
            </a:endParaRPr>
          </a:p>
          <a:p>
            <a:pPr algn="l"/>
            <a:r>
              <a:rPr lang="nl-NL" b="0" i="0" u="none" strike="noStrike" dirty="0">
                <a:solidFill>
                  <a:srgbClr val="000000"/>
                </a:solidFill>
                <a:effectLst/>
              </a:rPr>
              <a:t>Bespreek de stellingen met de werkvorm </a:t>
            </a:r>
            <a:r>
              <a:rPr lang="nl-NL" b="0" i="1" u="none" strike="noStrike" dirty="0">
                <a:solidFill>
                  <a:srgbClr val="000000"/>
                </a:solidFill>
                <a:effectLst/>
              </a:rPr>
              <a:t>denken-delen-uitwisselen.</a:t>
            </a:r>
            <a:r>
              <a:rPr lang="nl-NL" b="0" i="0" u="none" strike="noStrike" dirty="0">
                <a:solidFill>
                  <a:srgbClr val="000000"/>
                </a:solidFill>
                <a:effectLst/>
              </a:rPr>
              <a:t> </a:t>
            </a:r>
          </a:p>
          <a:p>
            <a:pPr marL="171450" indent="-171450" algn="l">
              <a:buFontTx/>
              <a:buChar char="-"/>
            </a:pPr>
            <a:r>
              <a:rPr lang="nl-NL" b="0" i="1" u="none" strike="noStrike" dirty="0">
                <a:solidFill>
                  <a:srgbClr val="000000"/>
                </a:solidFill>
                <a:effectLst/>
              </a:rPr>
              <a:t>Denken:</a:t>
            </a:r>
            <a:r>
              <a:rPr lang="nl-NL" b="0" i="0" u="none" strike="noStrike" dirty="0">
                <a:solidFill>
                  <a:srgbClr val="000000"/>
                </a:solidFill>
                <a:effectLst/>
              </a:rPr>
              <a:t> Studenten kiezen per tweetal één van de stellingen en denken eerst 1-2 minuten in stilte na over de stelling en maken eventueel notities. </a:t>
            </a:r>
          </a:p>
          <a:p>
            <a:pPr marL="171450" indent="-171450" algn="l">
              <a:buFontTx/>
              <a:buChar char="-"/>
            </a:pPr>
            <a:r>
              <a:rPr lang="nl-NL" b="0" i="1" u="none" strike="noStrike" dirty="0">
                <a:solidFill>
                  <a:srgbClr val="000000"/>
                </a:solidFill>
                <a:effectLst/>
              </a:rPr>
              <a:t>Delen:</a:t>
            </a:r>
            <a:r>
              <a:rPr lang="nl-NL" b="0" i="0" u="none" strike="noStrike" dirty="0">
                <a:solidFill>
                  <a:srgbClr val="000000"/>
                </a:solidFill>
                <a:effectLst/>
              </a:rPr>
              <a:t> Ze praten 2 minuten met een medestudent over hun mening. </a:t>
            </a:r>
          </a:p>
          <a:p>
            <a:pPr marL="171450" indent="-171450" algn="l">
              <a:buFontTx/>
              <a:buChar char="-"/>
            </a:pPr>
            <a:r>
              <a:rPr lang="nl-NL" b="0" i="1" u="none" strike="noStrike" dirty="0">
                <a:solidFill>
                  <a:srgbClr val="000000"/>
                </a:solidFill>
                <a:effectLst/>
              </a:rPr>
              <a:t>Uitwisselen:</a:t>
            </a:r>
            <a:r>
              <a:rPr lang="nl-NL" b="0" i="0" u="none" strike="noStrike" dirty="0">
                <a:solidFill>
                  <a:srgbClr val="000000"/>
                </a:solidFill>
                <a:effectLst/>
              </a:rPr>
              <a:t> De docent vraagt een aantal studenten om hun meningen in de klas te delen. Hieruit kan een discussie ontstaan.</a:t>
            </a:r>
          </a:p>
          <a:p>
            <a:pPr fontAlgn="base"/>
            <a:endParaRPr lang="nl-NL" dirty="0">
              <a:cs typeface="Calibri" panose="020F0502020204030204"/>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72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Uitvoeren 2 | Wat zegt de wetenschap over het bijhouden van een dagboek?</a:t>
            </a:r>
          </a:p>
          <a:p>
            <a:pPr algn="l"/>
            <a:endParaRPr lang="nl-NL" b="0" i="0" u="none" strike="noStrike" dirty="0">
              <a:solidFill>
                <a:srgbClr val="000000"/>
              </a:solidFill>
              <a:effectLst/>
            </a:endParaRPr>
          </a:p>
          <a:p>
            <a:pPr algn="l"/>
            <a:r>
              <a:rPr lang="nl-NL" b="0" i="0" u="none" strike="noStrike" dirty="0">
                <a:solidFill>
                  <a:srgbClr val="000000"/>
                </a:solidFill>
                <a:effectLst/>
              </a:rPr>
              <a:t>Als je klas open staat voor wat meer wetenschappelijke informatie kan je </a:t>
            </a:r>
            <a:r>
              <a:rPr lang="nl-NL" b="0" i="0" u="none" strike="noStrike" dirty="0">
                <a:solidFill>
                  <a:srgbClr val="000000"/>
                </a:solidFill>
                <a:effectLst/>
                <a:hlinkClick r:id="rId3"/>
              </a:rPr>
              <a:t>deze video</a:t>
            </a:r>
            <a:r>
              <a:rPr lang="nl-NL" b="0" i="0" u="none" strike="noStrike" dirty="0">
                <a:solidFill>
                  <a:srgbClr val="000000"/>
                </a:solidFill>
                <a:effectLst/>
              </a:rPr>
              <a:t> kijken (2:10 min. </a:t>
            </a:r>
            <a:r>
              <a:rPr lang="nl-NL" b="0" i="1" u="none" strike="noStrike" dirty="0">
                <a:solidFill>
                  <a:srgbClr val="000000"/>
                </a:solidFill>
                <a:effectLst/>
              </a:rPr>
              <a:t>Waarom zou ik een dagboek bij moeten houden?)</a:t>
            </a:r>
            <a:r>
              <a:rPr lang="nl-NL" b="0" i="0" u="none" strike="noStrike" dirty="0">
                <a:solidFill>
                  <a:srgbClr val="000000"/>
                </a:solidFill>
                <a:effectLst/>
              </a:rPr>
              <a:t>. Neuro </a:t>
            </a:r>
            <a:r>
              <a:rPr lang="nl-NL" b="0" i="0" u="none" strike="noStrike" dirty="0" err="1">
                <a:solidFill>
                  <a:srgbClr val="000000"/>
                </a:solidFill>
                <a:effectLst/>
              </a:rPr>
              <a:t>Habits</a:t>
            </a:r>
            <a:r>
              <a:rPr lang="nl-NL" b="0" i="0" u="none" strike="noStrike" dirty="0">
                <a:solidFill>
                  <a:srgbClr val="000000"/>
                </a:solidFill>
                <a:effectLst/>
              </a:rPr>
              <a:t> vertelt in de video uit wetenschappelijk perspectief wat het bijhouden van een dagboek kan betekenen. Laat studenten de video kijken en in steekwoorden noteren welke voordelen genoemd worden. Bespreek de video na en leg moeilijke begrippen uit. Maak hierbij een verbinding tussen wat studenten noemden tijdens het gesprek over sociale media en dagboeken, en de video.</a:t>
            </a:r>
          </a:p>
          <a:p>
            <a:pPr algn="l"/>
            <a:endParaRPr lang="nl-NL" b="0" i="0" u="none" strike="noStrike" dirty="0">
              <a:solidFill>
                <a:srgbClr val="000000"/>
              </a:solidFill>
              <a:effectLst/>
            </a:endParaRPr>
          </a:p>
          <a:p>
            <a:pPr algn="l"/>
            <a:r>
              <a:rPr lang="nl-NL" b="0" i="0" u="none" strike="noStrike" dirty="0">
                <a:solidFill>
                  <a:srgbClr val="000000"/>
                </a:solidFill>
                <a:effectLst/>
              </a:rPr>
              <a:t>Dit wordt in de video genoemd: je leert beter met stress om te gaan; het kan helpen om bepaalde doelen te bereiken.</a:t>
            </a:r>
          </a:p>
          <a:p>
            <a:endParaRPr lang="nl-NL" dirty="0"/>
          </a:p>
          <a:p>
            <a:r>
              <a:rPr lang="nl-NL" dirty="0"/>
              <a:t>Link: </a:t>
            </a:r>
            <a:r>
              <a:rPr lang="nl-NL" dirty="0" err="1"/>
              <a:t>https</a:t>
            </a:r>
            <a:r>
              <a:rPr lang="nl-NL" dirty="0"/>
              <a:t>://</a:t>
            </a:r>
            <a:r>
              <a:rPr lang="nl-NL" dirty="0" err="1"/>
              <a:t>www.youtube.com</a:t>
            </a:r>
            <a:r>
              <a:rPr lang="nl-NL" dirty="0"/>
              <a:t>/</a:t>
            </a:r>
            <a:r>
              <a:rPr lang="nl-NL" dirty="0" err="1"/>
              <a:t>watch?v</a:t>
            </a:r>
            <a:r>
              <a:rPr lang="nl-NL" dirty="0"/>
              <a:t>=</a:t>
            </a:r>
            <a:r>
              <a:rPr lang="nl-NL" dirty="0" err="1"/>
              <a:t>zkqUHCdz-wI</a:t>
            </a:r>
            <a:r>
              <a:rPr lang="nl-NL" dirty="0"/>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76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u="none" strike="noStrike" dirty="0">
                <a:solidFill>
                  <a:srgbClr val="000000"/>
                </a:solidFill>
                <a:effectLst/>
              </a:rPr>
              <a:t>Opdracht uitleggen voor Beelddagboek</a:t>
            </a:r>
          </a:p>
          <a:p>
            <a:pPr algn="l"/>
            <a:endParaRPr lang="nl-NL" b="0" i="0" u="none" strike="noStrike" dirty="0">
              <a:solidFill>
                <a:srgbClr val="000000"/>
              </a:solidFill>
              <a:effectLst/>
            </a:endParaRPr>
          </a:p>
          <a:p>
            <a:pPr algn="l" fontAlgn="base"/>
            <a:r>
              <a:rPr lang="nl-NL" b="0" i="0" dirty="0">
                <a:solidFill>
                  <a:srgbClr val="154571"/>
                </a:solidFill>
                <a:effectLst/>
                <a:latin typeface="Open Sans" panose="020B0606030504020204" pitchFamily="34" charset="0"/>
              </a:rPr>
              <a:t>Laat aan de hand van de dia in de presentatie zien wat de student gaat doen de komende weken. De details van de opdracht staan op de volgende slide. </a:t>
            </a:r>
            <a:endParaRPr lang="en-US"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3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154571"/>
                </a:solidFill>
                <a:effectLst/>
                <a:latin typeface="Open Sans" panose="020B0606030504020204" pitchFamily="34" charset="0"/>
              </a:rPr>
              <a:t>Vooruitkijken 2 | Opdracht Beelddagboek</a:t>
            </a: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Leg de opdracht van het Beelddagboek uit m.b.v. de presentatie.</a:t>
            </a:r>
          </a:p>
          <a:p>
            <a:pPr algn="l" fontAlgn="base"/>
            <a:r>
              <a:rPr lang="nl-NL" b="0" i="1" dirty="0">
                <a:solidFill>
                  <a:srgbClr val="154571"/>
                </a:solidFill>
                <a:effectLst/>
                <a:latin typeface="Open Sans" panose="020B0606030504020204" pitchFamily="34" charset="0"/>
              </a:rPr>
              <a:t>Maak per week 2-3 foto’s die weergeven welke inzichten je hebt gehad deze week. Upload deze op de Padlet en voeg een korte beschrijving van maximaal 2 zinnen toe per foto.</a:t>
            </a:r>
            <a:endParaRPr lang="nl-NL" b="0" i="0" dirty="0">
              <a:solidFill>
                <a:srgbClr val="154571"/>
              </a:solidFill>
              <a:effectLst/>
              <a:latin typeface="Open Sans" panose="020B0606030504020204" pitchFamily="34" charset="0"/>
            </a:endParaRPr>
          </a:p>
          <a:p>
            <a:pPr algn="l" fontAlgn="base"/>
            <a:endParaRPr lang="nl-NL" b="0" i="0" dirty="0">
              <a:solidFill>
                <a:srgbClr val="154571"/>
              </a:solidFill>
              <a:effectLst/>
              <a:latin typeface="Open Sans" panose="020B0606030504020204" pitchFamily="34" charset="0"/>
            </a:endParaRPr>
          </a:p>
          <a:p>
            <a:pPr algn="l" fontAlgn="base"/>
            <a:r>
              <a:rPr lang="nl-NL" b="0" i="0" dirty="0">
                <a:solidFill>
                  <a:srgbClr val="154571"/>
                </a:solidFill>
                <a:effectLst/>
                <a:latin typeface="Open Sans" panose="020B0606030504020204" pitchFamily="34" charset="0"/>
              </a:rPr>
              <a:t>Leg uit: Je gaat niet zomaar al jouw inzichten fotograferen, maar je kiest met behulp van deze les een concreet doel waaraan je wilt werken. In je Beelddagboek hou je dit doel bij en kijk je terug. Hier zijn trucjes voor om er het beste voor jezelf uit te halen, die leer je in de aankomende lessen.</a:t>
            </a:r>
          </a:p>
          <a:p>
            <a:br>
              <a:rPr lang="nl-NL" dirty="0"/>
            </a:b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05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21C77-8613-D840-B733-3DEBB445C9F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0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D4EC5-295B-04CF-6520-5CD7819A735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nl-NL" dirty="0"/>
              <a:t>Klik om stijl te bewerken</a:t>
            </a:r>
          </a:p>
        </p:txBody>
      </p:sp>
      <p:sp>
        <p:nvSpPr>
          <p:cNvPr id="3" name="Ondertitel 2">
            <a:extLst>
              <a:ext uri="{FF2B5EF4-FFF2-40B4-BE49-F238E27FC236}">
                <a16:creationId xmlns:a16="http://schemas.microsoft.com/office/drawing/2014/main" id="{6451923D-480D-7EEB-EABA-200D7AB62ABB}"/>
              </a:ext>
            </a:extLst>
          </p:cNvPr>
          <p:cNvSpPr>
            <a:spLocks noGrp="1"/>
          </p:cNvSpPr>
          <p:nvPr>
            <p:ph type="subTitle" idx="1"/>
          </p:nvPr>
        </p:nvSpPr>
        <p:spPr>
          <a:xfrm>
            <a:off x="1524000" y="3602038"/>
            <a:ext cx="9144000" cy="49288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12735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4CA42-CE07-4A6A-F1F5-7D9C27F52010}"/>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nl-NL" dirty="0"/>
              <a:t>Vragen?</a:t>
            </a:r>
          </a:p>
        </p:txBody>
      </p:sp>
    </p:spTree>
    <p:extLst>
      <p:ext uri="{BB962C8B-B14F-4D97-AF65-F5344CB8AC3E}">
        <p14:creationId xmlns:p14="http://schemas.microsoft.com/office/powerpoint/2010/main" val="13949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996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4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45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84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E86CC-CE11-3DAD-E150-BDA51FDDBACC}"/>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D3D75776-E920-7758-BB44-72BF84ED4724}"/>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120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8200E0-25F6-F480-9DA2-A5002022F9A1}"/>
              </a:ext>
            </a:extLst>
          </p:cNvPr>
          <p:cNvSpPr>
            <a:spLocks noGrp="1"/>
          </p:cNvSpPr>
          <p:nvPr>
            <p:ph type="title"/>
          </p:nvPr>
        </p:nvSpPr>
        <p:spPr>
          <a:xfrm>
            <a:off x="980937" y="676069"/>
            <a:ext cx="10515600" cy="2852737"/>
          </a:xfrm>
        </p:spPr>
        <p:txBody>
          <a:bodyPr anchor="b"/>
          <a:lstStyle>
            <a:lvl1pPr>
              <a:defRPr sz="6000"/>
            </a:lvl1pPr>
          </a:lstStyle>
          <a:p>
            <a:r>
              <a:rPr lang="nl-NL" dirty="0"/>
              <a:t>Klik om stijl te bewerken</a:t>
            </a:r>
          </a:p>
        </p:txBody>
      </p:sp>
      <p:sp>
        <p:nvSpPr>
          <p:cNvPr id="3" name="Tijdelijke aanduiding voor tekst 2">
            <a:extLst>
              <a:ext uri="{FF2B5EF4-FFF2-40B4-BE49-F238E27FC236}">
                <a16:creationId xmlns:a16="http://schemas.microsoft.com/office/drawing/2014/main" id="{13F7E167-3C24-C3BA-A84D-09F19412363A}"/>
              </a:ext>
            </a:extLst>
          </p:cNvPr>
          <p:cNvSpPr>
            <a:spLocks noGrp="1"/>
          </p:cNvSpPr>
          <p:nvPr>
            <p:ph type="body" idx="1"/>
          </p:nvPr>
        </p:nvSpPr>
        <p:spPr>
          <a:xfrm>
            <a:off x="980937" y="355579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Tree>
    <p:extLst>
      <p:ext uri="{BB962C8B-B14F-4D97-AF65-F5344CB8AC3E}">
        <p14:creationId xmlns:p14="http://schemas.microsoft.com/office/powerpoint/2010/main" val="110493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35879-AAC9-2049-1B88-766E9E3B14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335E726-1509-CD85-1CD3-13FC632AB2DA}"/>
              </a:ext>
            </a:extLst>
          </p:cNvPr>
          <p:cNvSpPr>
            <a:spLocks noGrp="1"/>
          </p:cNvSpPr>
          <p:nvPr>
            <p:ph sz="half" idx="1"/>
          </p:nvPr>
        </p:nvSpPr>
        <p:spPr>
          <a:xfrm>
            <a:off x="838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A4E35BD-781F-5659-98D3-5C83B9C776D6}"/>
              </a:ext>
            </a:extLst>
          </p:cNvPr>
          <p:cNvSpPr>
            <a:spLocks noGrp="1"/>
          </p:cNvSpPr>
          <p:nvPr>
            <p:ph sz="half" idx="2"/>
          </p:nvPr>
        </p:nvSpPr>
        <p:spPr>
          <a:xfrm>
            <a:off x="6172200" y="1825625"/>
            <a:ext cx="5181600" cy="34222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0517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3AFEF-46E0-6042-963D-4D5C19BFC2A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59C337-8582-819D-1B67-F97E4C37C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Tijdelijke aanduiding voor inhoud 3">
            <a:extLst>
              <a:ext uri="{FF2B5EF4-FFF2-40B4-BE49-F238E27FC236}">
                <a16:creationId xmlns:a16="http://schemas.microsoft.com/office/drawing/2014/main" id="{D5E8066C-D7E9-1EC3-61C3-AD02F3A9CDDD}"/>
              </a:ext>
            </a:extLst>
          </p:cNvPr>
          <p:cNvSpPr>
            <a:spLocks noGrp="1"/>
          </p:cNvSpPr>
          <p:nvPr>
            <p:ph sz="half" idx="2"/>
          </p:nvPr>
        </p:nvSpPr>
        <p:spPr>
          <a:xfrm>
            <a:off x="839788" y="2505075"/>
            <a:ext cx="5157787" cy="267176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CDA6095C-3044-475D-18A6-41ECFA5F7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38D7F68-F6A4-2B94-C726-CCC045ECB66A}"/>
              </a:ext>
            </a:extLst>
          </p:cNvPr>
          <p:cNvSpPr>
            <a:spLocks noGrp="1"/>
          </p:cNvSpPr>
          <p:nvPr>
            <p:ph sz="quarter" idx="4"/>
          </p:nvPr>
        </p:nvSpPr>
        <p:spPr>
          <a:xfrm>
            <a:off x="6172200" y="2505075"/>
            <a:ext cx="5183188" cy="26717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06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C1500-ACB1-BDA0-7063-0D977EF6AD06}"/>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413799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F542E-D426-01CC-99F1-BC7034837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EE4706-86AA-A818-3007-0674E41ECEFC}"/>
              </a:ext>
            </a:extLst>
          </p:cNvPr>
          <p:cNvSpPr>
            <a:spLocks noGrp="1"/>
          </p:cNvSpPr>
          <p:nvPr>
            <p:ph idx="1"/>
          </p:nvPr>
        </p:nvSpPr>
        <p:spPr>
          <a:xfrm>
            <a:off x="5183188" y="457201"/>
            <a:ext cx="6172200" cy="46415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13E368-8AAA-049D-BD7D-4719A1436A91}"/>
              </a:ext>
            </a:extLst>
          </p:cNvPr>
          <p:cNvSpPr>
            <a:spLocks noGrp="1"/>
          </p:cNvSpPr>
          <p:nvPr>
            <p:ph type="body" sz="half" idx="2"/>
          </p:nvPr>
        </p:nvSpPr>
        <p:spPr>
          <a:xfrm>
            <a:off x="839788" y="2057400"/>
            <a:ext cx="3932237" cy="30413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375541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975C6-BD7F-09F3-13E1-BCFBF5B4B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D00F2E-8A4B-B233-DEF3-67B3B7BA182A}"/>
              </a:ext>
            </a:extLst>
          </p:cNvPr>
          <p:cNvSpPr>
            <a:spLocks noGrp="1"/>
          </p:cNvSpPr>
          <p:nvPr>
            <p:ph type="pic" idx="1"/>
          </p:nvPr>
        </p:nvSpPr>
        <p:spPr>
          <a:xfrm>
            <a:off x="5183188" y="457200"/>
            <a:ext cx="6172200" cy="46515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CFDBE3E-5C07-D228-5F53-A3D5C90F1A01}"/>
              </a:ext>
            </a:extLst>
          </p:cNvPr>
          <p:cNvSpPr>
            <a:spLocks noGrp="1"/>
          </p:cNvSpPr>
          <p:nvPr>
            <p:ph type="body" sz="half" idx="2"/>
          </p:nvPr>
        </p:nvSpPr>
        <p:spPr>
          <a:xfrm>
            <a:off x="839788" y="2057400"/>
            <a:ext cx="3932237" cy="3051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79117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E11522-EEFD-27B9-6CBB-3091A2F83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187DD4D-03AF-0CE0-2885-BFB9E9E388D7}"/>
              </a:ext>
            </a:extLst>
          </p:cNvPr>
          <p:cNvSpPr>
            <a:spLocks noGrp="1"/>
          </p:cNvSpPr>
          <p:nvPr>
            <p:ph type="body" idx="1"/>
          </p:nvPr>
        </p:nvSpPr>
        <p:spPr>
          <a:xfrm>
            <a:off x="838200" y="1825625"/>
            <a:ext cx="10515600" cy="3432175"/>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01140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b="1" i="0" kern="1200">
          <a:solidFill>
            <a:srgbClr val="344A8D"/>
          </a:solidFill>
          <a:latin typeface="Myriad Pro SemiExt"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5.xml"/><Relationship Id="rId16" Type="http://schemas.openxmlformats.org/officeDocument/2006/relationships/image" Target="../media/image30.sv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30.sv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Afbeelding 4" descr="Wandelaar springt tussen rotsen in een berglandschap">
            <a:extLst>
              <a:ext uri="{FF2B5EF4-FFF2-40B4-BE49-F238E27FC236}">
                <a16:creationId xmlns:a16="http://schemas.microsoft.com/office/drawing/2014/main" id="{4221116F-4B8E-7719-E7EB-64690D0A5CFC}"/>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72A19CE4-077A-5759-915F-8F62D5AA38EC}"/>
              </a:ext>
            </a:extLst>
          </p:cNvPr>
          <p:cNvSpPr>
            <a:spLocks noGrp="1"/>
          </p:cNvSpPr>
          <p:nvPr>
            <p:ph type="ctrTitle"/>
          </p:nvPr>
        </p:nvSpPr>
        <p:spPr>
          <a:xfrm>
            <a:off x="777240" y="3688205"/>
            <a:ext cx="8731683" cy="1236943"/>
          </a:xfrm>
        </p:spPr>
        <p:txBody>
          <a:bodyPr anchor="b">
            <a:normAutofit/>
          </a:bodyPr>
          <a:lstStyle/>
          <a:p>
            <a:pPr algn="l"/>
            <a:r>
              <a:rPr lang="nl-NL" sz="8000" dirty="0">
                <a:solidFill>
                  <a:srgbClr val="624991"/>
                </a:solidFill>
              </a:rPr>
              <a:t>Beelddagboek</a:t>
            </a:r>
          </a:p>
        </p:txBody>
      </p:sp>
      <p:sp>
        <p:nvSpPr>
          <p:cNvPr id="3" name="Ondertitel 2">
            <a:extLst>
              <a:ext uri="{FF2B5EF4-FFF2-40B4-BE49-F238E27FC236}">
                <a16:creationId xmlns:a16="http://schemas.microsoft.com/office/drawing/2014/main" id="{E8A8AE3E-A2FB-B2A9-39DA-4AC2FD91E0B8}"/>
              </a:ext>
            </a:extLst>
          </p:cNvPr>
          <p:cNvSpPr>
            <a:spLocks noGrp="1"/>
          </p:cNvSpPr>
          <p:nvPr>
            <p:ph type="subTitle" idx="1"/>
          </p:nvPr>
        </p:nvSpPr>
        <p:spPr>
          <a:xfrm>
            <a:off x="777241" y="4925149"/>
            <a:ext cx="5318760" cy="430622"/>
          </a:xfrm>
          <a:solidFill>
            <a:schemeClr val="bg1"/>
          </a:solidFill>
        </p:spPr>
        <p:txBody>
          <a:bodyPr vert="horz" lIns="91440" tIns="45720" rIns="91440" bIns="45720" rtlCol="0" anchor="ctr">
            <a:normAutofit/>
          </a:bodyPr>
          <a:lstStyle/>
          <a:p>
            <a:pPr algn="l"/>
            <a:r>
              <a:rPr lang="nl-NL" sz="2200" dirty="0">
                <a:solidFill>
                  <a:srgbClr val="DF3F62"/>
                </a:solidFill>
                <a:ea typeface="+mn-lt"/>
                <a:cs typeface="+mn-lt"/>
              </a:rPr>
              <a:t>Werk aan je doelen met het Beelddagboek!</a:t>
            </a:r>
            <a:endParaRPr lang="nl-NL" sz="2200" dirty="0">
              <a:solidFill>
                <a:srgbClr val="DF3F62"/>
              </a:solidFill>
            </a:endParaRPr>
          </a:p>
        </p:txBody>
      </p:sp>
    </p:spTree>
    <p:extLst>
      <p:ext uri="{BB962C8B-B14F-4D97-AF65-F5344CB8AC3E}">
        <p14:creationId xmlns:p14="http://schemas.microsoft.com/office/powerpoint/2010/main" val="145839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BBF21-98C6-7D7B-6197-087BD8A3189E}"/>
              </a:ext>
            </a:extLst>
          </p:cNvPr>
          <p:cNvSpPr>
            <a:spLocks noGrp="1"/>
          </p:cNvSpPr>
          <p:nvPr>
            <p:ph type="title"/>
          </p:nvPr>
        </p:nvSpPr>
        <p:spPr>
          <a:xfrm>
            <a:off x="2943713" y="875479"/>
            <a:ext cx="8716711" cy="566738"/>
          </a:xfrm>
        </p:spPr>
        <p:txBody>
          <a:bodyPr>
            <a:noAutofit/>
          </a:bodyPr>
          <a:lstStyle/>
          <a:p>
            <a:pPr>
              <a:lnSpc>
                <a:spcPct val="100000"/>
              </a:lnSpc>
            </a:pPr>
            <a:r>
              <a:rPr lang="nl-NL" sz="4000" dirty="0"/>
              <a:t>Welke aanpak is beter?</a:t>
            </a:r>
          </a:p>
        </p:txBody>
      </p:sp>
      <p:sp>
        <p:nvSpPr>
          <p:cNvPr id="3" name="Tijdelijke aanduiding voor inhoud 2">
            <a:extLst>
              <a:ext uri="{FF2B5EF4-FFF2-40B4-BE49-F238E27FC236}">
                <a16:creationId xmlns:a16="http://schemas.microsoft.com/office/drawing/2014/main" id="{2CFE3902-D01E-0DE6-1108-ED1E3A9C94F6}"/>
              </a:ext>
            </a:extLst>
          </p:cNvPr>
          <p:cNvSpPr>
            <a:spLocks noGrp="1"/>
          </p:cNvSpPr>
          <p:nvPr>
            <p:ph sz="half" idx="1"/>
          </p:nvPr>
        </p:nvSpPr>
        <p:spPr>
          <a:xfrm>
            <a:off x="531576" y="2791670"/>
            <a:ext cx="5564423" cy="3609130"/>
          </a:xfrm>
          <a:custGeom>
            <a:avLst/>
            <a:gdLst>
              <a:gd name="connsiteX0" fmla="*/ 0 w 5564423"/>
              <a:gd name="connsiteY0" fmla="*/ 0 h 3609130"/>
              <a:gd name="connsiteX1" fmla="*/ 806841 w 5564423"/>
              <a:gd name="connsiteY1" fmla="*/ 0 h 3609130"/>
              <a:gd name="connsiteX2" fmla="*/ 1613683 w 5564423"/>
              <a:gd name="connsiteY2" fmla="*/ 0 h 3609130"/>
              <a:gd name="connsiteX3" fmla="*/ 2309236 w 5564423"/>
              <a:gd name="connsiteY3" fmla="*/ 0 h 3609130"/>
              <a:gd name="connsiteX4" fmla="*/ 3060433 w 5564423"/>
              <a:gd name="connsiteY4" fmla="*/ 0 h 3609130"/>
              <a:gd name="connsiteX5" fmla="*/ 3700341 w 5564423"/>
              <a:gd name="connsiteY5" fmla="*/ 0 h 3609130"/>
              <a:gd name="connsiteX6" fmla="*/ 4395894 w 5564423"/>
              <a:gd name="connsiteY6" fmla="*/ 0 h 3609130"/>
              <a:gd name="connsiteX7" fmla="*/ 5564423 w 5564423"/>
              <a:gd name="connsiteY7" fmla="*/ 0 h 3609130"/>
              <a:gd name="connsiteX8" fmla="*/ 5564423 w 5564423"/>
              <a:gd name="connsiteY8" fmla="*/ 529339 h 3609130"/>
              <a:gd name="connsiteX9" fmla="*/ 5564423 w 5564423"/>
              <a:gd name="connsiteY9" fmla="*/ 1022587 h 3609130"/>
              <a:gd name="connsiteX10" fmla="*/ 5564423 w 5564423"/>
              <a:gd name="connsiteY10" fmla="*/ 1551926 h 3609130"/>
              <a:gd name="connsiteX11" fmla="*/ 5564423 w 5564423"/>
              <a:gd name="connsiteY11" fmla="*/ 2117356 h 3609130"/>
              <a:gd name="connsiteX12" fmla="*/ 5564423 w 5564423"/>
              <a:gd name="connsiteY12" fmla="*/ 2718878 h 3609130"/>
              <a:gd name="connsiteX13" fmla="*/ 5564423 w 5564423"/>
              <a:gd name="connsiteY13" fmla="*/ 3609130 h 3609130"/>
              <a:gd name="connsiteX14" fmla="*/ 4757582 w 5564423"/>
              <a:gd name="connsiteY14" fmla="*/ 3609130 h 3609130"/>
              <a:gd name="connsiteX15" fmla="*/ 4062029 w 5564423"/>
              <a:gd name="connsiteY15" fmla="*/ 3609130 h 3609130"/>
              <a:gd name="connsiteX16" fmla="*/ 3366476 w 5564423"/>
              <a:gd name="connsiteY16" fmla="*/ 3609130 h 3609130"/>
              <a:gd name="connsiteX17" fmla="*/ 2670923 w 5564423"/>
              <a:gd name="connsiteY17" fmla="*/ 3609130 h 3609130"/>
              <a:gd name="connsiteX18" fmla="*/ 1975370 w 5564423"/>
              <a:gd name="connsiteY18" fmla="*/ 3609130 h 3609130"/>
              <a:gd name="connsiteX19" fmla="*/ 1335462 w 5564423"/>
              <a:gd name="connsiteY19" fmla="*/ 3609130 h 3609130"/>
              <a:gd name="connsiteX20" fmla="*/ 0 w 5564423"/>
              <a:gd name="connsiteY20" fmla="*/ 3609130 h 3609130"/>
              <a:gd name="connsiteX21" fmla="*/ 0 w 5564423"/>
              <a:gd name="connsiteY21" fmla="*/ 3007608 h 3609130"/>
              <a:gd name="connsiteX22" fmla="*/ 0 w 5564423"/>
              <a:gd name="connsiteY22" fmla="*/ 2369995 h 3609130"/>
              <a:gd name="connsiteX23" fmla="*/ 0 w 5564423"/>
              <a:gd name="connsiteY23" fmla="*/ 1732382 h 3609130"/>
              <a:gd name="connsiteX24" fmla="*/ 0 w 5564423"/>
              <a:gd name="connsiteY24" fmla="*/ 1058678 h 3609130"/>
              <a:gd name="connsiteX25" fmla="*/ 0 w 5564423"/>
              <a:gd name="connsiteY25" fmla="*/ 0 h 360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64423" h="3609130" fill="none" extrusionOk="0">
                <a:moveTo>
                  <a:pt x="0" y="0"/>
                </a:moveTo>
                <a:cubicBezTo>
                  <a:pt x="224435" y="-781"/>
                  <a:pt x="574006" y="22982"/>
                  <a:pt x="806841" y="0"/>
                </a:cubicBezTo>
                <a:cubicBezTo>
                  <a:pt x="1039676" y="-22982"/>
                  <a:pt x="1318575" y="-1809"/>
                  <a:pt x="1613683" y="0"/>
                </a:cubicBezTo>
                <a:cubicBezTo>
                  <a:pt x="1908791" y="1809"/>
                  <a:pt x="2069553" y="19736"/>
                  <a:pt x="2309236" y="0"/>
                </a:cubicBezTo>
                <a:cubicBezTo>
                  <a:pt x="2548919" y="-19736"/>
                  <a:pt x="2885612" y="6764"/>
                  <a:pt x="3060433" y="0"/>
                </a:cubicBezTo>
                <a:cubicBezTo>
                  <a:pt x="3235254" y="-6764"/>
                  <a:pt x="3567735" y="-15219"/>
                  <a:pt x="3700341" y="0"/>
                </a:cubicBezTo>
                <a:cubicBezTo>
                  <a:pt x="3832947" y="15219"/>
                  <a:pt x="4196589" y="30659"/>
                  <a:pt x="4395894" y="0"/>
                </a:cubicBezTo>
                <a:cubicBezTo>
                  <a:pt x="4595199" y="-30659"/>
                  <a:pt x="5270530" y="-51912"/>
                  <a:pt x="5564423" y="0"/>
                </a:cubicBezTo>
                <a:cubicBezTo>
                  <a:pt x="5544357" y="256879"/>
                  <a:pt x="5551749" y="405699"/>
                  <a:pt x="5564423" y="529339"/>
                </a:cubicBezTo>
                <a:cubicBezTo>
                  <a:pt x="5577097" y="652979"/>
                  <a:pt x="5575685" y="852898"/>
                  <a:pt x="5564423" y="1022587"/>
                </a:cubicBezTo>
                <a:cubicBezTo>
                  <a:pt x="5553161" y="1192276"/>
                  <a:pt x="5549570" y="1303680"/>
                  <a:pt x="5564423" y="1551926"/>
                </a:cubicBezTo>
                <a:cubicBezTo>
                  <a:pt x="5579276" y="1800172"/>
                  <a:pt x="5557378" y="1970957"/>
                  <a:pt x="5564423" y="2117356"/>
                </a:cubicBezTo>
                <a:cubicBezTo>
                  <a:pt x="5571469" y="2263755"/>
                  <a:pt x="5569304" y="2446838"/>
                  <a:pt x="5564423" y="2718878"/>
                </a:cubicBezTo>
                <a:cubicBezTo>
                  <a:pt x="5559542" y="2990918"/>
                  <a:pt x="5590875" y="3220743"/>
                  <a:pt x="5564423" y="3609130"/>
                </a:cubicBezTo>
                <a:cubicBezTo>
                  <a:pt x="5260342" y="3620937"/>
                  <a:pt x="5040209" y="3578438"/>
                  <a:pt x="4757582" y="3609130"/>
                </a:cubicBezTo>
                <a:cubicBezTo>
                  <a:pt x="4474955" y="3639822"/>
                  <a:pt x="4290245" y="3602572"/>
                  <a:pt x="4062029" y="3609130"/>
                </a:cubicBezTo>
                <a:cubicBezTo>
                  <a:pt x="3833813" y="3615688"/>
                  <a:pt x="3713130" y="3610257"/>
                  <a:pt x="3366476" y="3609130"/>
                </a:cubicBezTo>
                <a:cubicBezTo>
                  <a:pt x="3019822" y="3608003"/>
                  <a:pt x="2825529" y="3597375"/>
                  <a:pt x="2670923" y="3609130"/>
                </a:cubicBezTo>
                <a:cubicBezTo>
                  <a:pt x="2516317" y="3620885"/>
                  <a:pt x="2256095" y="3580048"/>
                  <a:pt x="1975370" y="3609130"/>
                </a:cubicBezTo>
                <a:cubicBezTo>
                  <a:pt x="1694645" y="3638212"/>
                  <a:pt x="1534989" y="3612898"/>
                  <a:pt x="1335462" y="3609130"/>
                </a:cubicBezTo>
                <a:cubicBezTo>
                  <a:pt x="1135935" y="3605362"/>
                  <a:pt x="301486" y="3675679"/>
                  <a:pt x="0" y="3609130"/>
                </a:cubicBezTo>
                <a:cubicBezTo>
                  <a:pt x="8873" y="3334405"/>
                  <a:pt x="8272" y="3237175"/>
                  <a:pt x="0" y="3007608"/>
                </a:cubicBezTo>
                <a:cubicBezTo>
                  <a:pt x="-8272" y="2778041"/>
                  <a:pt x="-29676" y="2582763"/>
                  <a:pt x="0" y="2369995"/>
                </a:cubicBezTo>
                <a:cubicBezTo>
                  <a:pt x="29676" y="2157227"/>
                  <a:pt x="1384" y="1911115"/>
                  <a:pt x="0" y="1732382"/>
                </a:cubicBezTo>
                <a:cubicBezTo>
                  <a:pt x="-1384" y="1553649"/>
                  <a:pt x="31801" y="1381310"/>
                  <a:pt x="0" y="1058678"/>
                </a:cubicBezTo>
                <a:cubicBezTo>
                  <a:pt x="-31801" y="736046"/>
                  <a:pt x="4791" y="377546"/>
                  <a:pt x="0" y="0"/>
                </a:cubicBezTo>
                <a:close/>
              </a:path>
              <a:path w="5564423" h="3609130" stroke="0" extrusionOk="0">
                <a:moveTo>
                  <a:pt x="0" y="0"/>
                </a:moveTo>
                <a:cubicBezTo>
                  <a:pt x="239550" y="7493"/>
                  <a:pt x="327675" y="20754"/>
                  <a:pt x="639909" y="0"/>
                </a:cubicBezTo>
                <a:cubicBezTo>
                  <a:pt x="952143" y="-20754"/>
                  <a:pt x="1006341" y="3030"/>
                  <a:pt x="1168529" y="0"/>
                </a:cubicBezTo>
                <a:cubicBezTo>
                  <a:pt x="1330717" y="-3030"/>
                  <a:pt x="1784334" y="-24797"/>
                  <a:pt x="1975370" y="0"/>
                </a:cubicBezTo>
                <a:cubicBezTo>
                  <a:pt x="2166406" y="24797"/>
                  <a:pt x="2398997" y="-28663"/>
                  <a:pt x="2615279" y="0"/>
                </a:cubicBezTo>
                <a:cubicBezTo>
                  <a:pt x="2831561" y="28663"/>
                  <a:pt x="3014265" y="6016"/>
                  <a:pt x="3255187" y="0"/>
                </a:cubicBezTo>
                <a:cubicBezTo>
                  <a:pt x="3496109" y="-6016"/>
                  <a:pt x="3689555" y="-30664"/>
                  <a:pt x="4062029" y="0"/>
                </a:cubicBezTo>
                <a:cubicBezTo>
                  <a:pt x="4434503" y="30664"/>
                  <a:pt x="4506229" y="-9464"/>
                  <a:pt x="4646293" y="0"/>
                </a:cubicBezTo>
                <a:cubicBezTo>
                  <a:pt x="4786357" y="9464"/>
                  <a:pt x="5203327" y="-43754"/>
                  <a:pt x="5564423" y="0"/>
                </a:cubicBezTo>
                <a:cubicBezTo>
                  <a:pt x="5546183" y="334088"/>
                  <a:pt x="5580281" y="345034"/>
                  <a:pt x="5564423" y="673704"/>
                </a:cubicBezTo>
                <a:cubicBezTo>
                  <a:pt x="5548565" y="1002374"/>
                  <a:pt x="5575915" y="985789"/>
                  <a:pt x="5564423" y="1203043"/>
                </a:cubicBezTo>
                <a:cubicBezTo>
                  <a:pt x="5552931" y="1420297"/>
                  <a:pt x="5584272" y="1658375"/>
                  <a:pt x="5564423" y="1804565"/>
                </a:cubicBezTo>
                <a:cubicBezTo>
                  <a:pt x="5544574" y="1950755"/>
                  <a:pt x="5548669" y="2309176"/>
                  <a:pt x="5564423" y="2442178"/>
                </a:cubicBezTo>
                <a:cubicBezTo>
                  <a:pt x="5580177" y="2575180"/>
                  <a:pt x="5557211" y="2731198"/>
                  <a:pt x="5564423" y="2935426"/>
                </a:cubicBezTo>
                <a:cubicBezTo>
                  <a:pt x="5571635" y="3139654"/>
                  <a:pt x="5536909" y="3387700"/>
                  <a:pt x="5564423" y="3609130"/>
                </a:cubicBezTo>
                <a:cubicBezTo>
                  <a:pt x="5317840" y="3609186"/>
                  <a:pt x="5214162" y="3624201"/>
                  <a:pt x="4868870" y="3609130"/>
                </a:cubicBezTo>
                <a:cubicBezTo>
                  <a:pt x="4523578" y="3594059"/>
                  <a:pt x="4401743" y="3616349"/>
                  <a:pt x="4173317" y="3609130"/>
                </a:cubicBezTo>
                <a:cubicBezTo>
                  <a:pt x="3944891" y="3601911"/>
                  <a:pt x="3592221" y="3645578"/>
                  <a:pt x="3366476" y="3609130"/>
                </a:cubicBezTo>
                <a:cubicBezTo>
                  <a:pt x="3140731" y="3572682"/>
                  <a:pt x="2982078" y="3598771"/>
                  <a:pt x="2670923" y="3609130"/>
                </a:cubicBezTo>
                <a:cubicBezTo>
                  <a:pt x="2359768" y="3619489"/>
                  <a:pt x="2368466" y="3590582"/>
                  <a:pt x="2142303" y="3609130"/>
                </a:cubicBezTo>
                <a:cubicBezTo>
                  <a:pt x="1916140" y="3627678"/>
                  <a:pt x="1735114" y="3631430"/>
                  <a:pt x="1558038" y="3609130"/>
                </a:cubicBezTo>
                <a:cubicBezTo>
                  <a:pt x="1380962" y="3586830"/>
                  <a:pt x="1006591" y="3630545"/>
                  <a:pt x="751197" y="3609130"/>
                </a:cubicBezTo>
                <a:cubicBezTo>
                  <a:pt x="495803" y="3587715"/>
                  <a:pt x="298031" y="3578927"/>
                  <a:pt x="0" y="3609130"/>
                </a:cubicBezTo>
                <a:cubicBezTo>
                  <a:pt x="9241" y="3436360"/>
                  <a:pt x="11243" y="3302819"/>
                  <a:pt x="0" y="3079791"/>
                </a:cubicBezTo>
                <a:cubicBezTo>
                  <a:pt x="-11243" y="2856763"/>
                  <a:pt x="-20815" y="2754080"/>
                  <a:pt x="0" y="2514361"/>
                </a:cubicBezTo>
                <a:cubicBezTo>
                  <a:pt x="20815" y="2274642"/>
                  <a:pt x="-3514" y="2203442"/>
                  <a:pt x="0" y="2021113"/>
                </a:cubicBezTo>
                <a:cubicBezTo>
                  <a:pt x="3514" y="1838784"/>
                  <a:pt x="-21750" y="1720065"/>
                  <a:pt x="0" y="1527865"/>
                </a:cubicBezTo>
                <a:cubicBezTo>
                  <a:pt x="21750" y="1335665"/>
                  <a:pt x="-25203" y="1136431"/>
                  <a:pt x="0" y="890252"/>
                </a:cubicBezTo>
                <a:cubicBezTo>
                  <a:pt x="25203" y="644073"/>
                  <a:pt x="-5410" y="434029"/>
                  <a:pt x="0" y="0"/>
                </a:cubicBezTo>
                <a:close/>
              </a:path>
            </a:pathLst>
          </a:custGeom>
          <a:solidFill>
            <a:srgbClr val="344A8D">
              <a:alpha val="38039"/>
            </a:srgbClr>
          </a:solidFill>
          <a:ln>
            <a:solidFill>
              <a:schemeClr val="accent3">
                <a:lumMod val="40000"/>
                <a:lumOff val="60000"/>
              </a:schemeClr>
            </a:solidFill>
            <a:extLst>
              <a:ext uri="{C807C97D-BFC1-408E-A445-0C87EB9F89A2}">
                <ask:lineSketchStyleProps xmlns:ask="http://schemas.microsoft.com/office/drawing/2018/sketchyshapes" sd="1219033472">
                  <ask:type>
                    <ask:lineSketchFreehand/>
                  </ask:type>
                </ask:lineSketchStyleProps>
              </a:ext>
            </a:extLst>
          </a:ln>
        </p:spPr>
        <p:txBody>
          <a:bodyPr vert="horz" lIns="91440" tIns="396000" rIns="91440" bIns="45720" rtlCol="0" anchor="ctr">
            <a:normAutofit fontScale="77500" lnSpcReduction="20000"/>
          </a:bodyPr>
          <a:lstStyle/>
          <a:p>
            <a:pPr marL="0" indent="0" fontAlgn="base">
              <a:buNone/>
            </a:pPr>
            <a:r>
              <a:rPr lang="nl-NL" b="1" dirty="0"/>
              <a:t>Doel: Ik wil de marathon lopen over 6 maanden.  </a:t>
            </a:r>
            <a:endParaRPr lang="nl-NL" b="1" dirty="0">
              <a:cs typeface="Calibri"/>
            </a:endParaRPr>
          </a:p>
          <a:p>
            <a:pPr fontAlgn="base"/>
            <a:r>
              <a:rPr lang="nl-NL" dirty="0"/>
              <a:t>In de 1e maand ren ik elke week 2 x 10 km.  </a:t>
            </a:r>
          </a:p>
          <a:p>
            <a:pPr fontAlgn="base"/>
            <a:r>
              <a:rPr lang="nl-NL" dirty="0">
                <a:ea typeface="+mn-lt"/>
                <a:cs typeface="+mn-lt"/>
              </a:rPr>
              <a:t>Elke maand ren ik steeds 5 km meer. </a:t>
            </a:r>
            <a:endParaRPr lang="nl-NL" dirty="0"/>
          </a:p>
          <a:p>
            <a:pPr fontAlgn="base"/>
            <a:r>
              <a:rPr lang="nl-NL" dirty="0"/>
              <a:t>Ik kijk hoe mijn training gaat en pas het eventueel aan. </a:t>
            </a:r>
          </a:p>
          <a:p>
            <a:pPr fontAlgn="base"/>
            <a:r>
              <a:rPr lang="nl-NL" dirty="0">
                <a:ea typeface="+mn-lt"/>
                <a:cs typeface="+mn-lt"/>
              </a:rPr>
              <a:t>Ik maak foto’s van mijn stappenteller en deel die met vrienden.</a:t>
            </a:r>
          </a:p>
          <a:p>
            <a:pPr fontAlgn="base"/>
            <a:r>
              <a:rPr lang="nl-NL" dirty="0">
                <a:cs typeface="Calibri"/>
              </a:rPr>
              <a:t>Ik pas mijn voeding aan. </a:t>
            </a:r>
          </a:p>
          <a:p>
            <a:pPr fontAlgn="base"/>
            <a:r>
              <a:rPr lang="nl-NL" dirty="0"/>
              <a:t>Ik kijk waarom het wel of niet is gelukt. </a:t>
            </a:r>
          </a:p>
          <a:p>
            <a:pPr marL="0" indent="0">
              <a:buNone/>
            </a:pPr>
            <a:endParaRPr lang="nl-NL" dirty="0"/>
          </a:p>
        </p:txBody>
      </p:sp>
      <p:sp>
        <p:nvSpPr>
          <p:cNvPr id="4" name="Tijdelijke aanduiding voor inhoud 3">
            <a:extLst>
              <a:ext uri="{FF2B5EF4-FFF2-40B4-BE49-F238E27FC236}">
                <a16:creationId xmlns:a16="http://schemas.microsoft.com/office/drawing/2014/main" id="{871507BA-EA3C-8260-686B-6613E834DFC1}"/>
              </a:ext>
            </a:extLst>
          </p:cNvPr>
          <p:cNvSpPr>
            <a:spLocks noGrp="1"/>
          </p:cNvSpPr>
          <p:nvPr>
            <p:ph sz="half" idx="2"/>
          </p:nvPr>
        </p:nvSpPr>
        <p:spPr>
          <a:xfrm>
            <a:off x="6604000" y="2791670"/>
            <a:ext cx="5056424" cy="2517947"/>
          </a:xfrm>
          <a:custGeom>
            <a:avLst/>
            <a:gdLst>
              <a:gd name="connsiteX0" fmla="*/ 0 w 5056424"/>
              <a:gd name="connsiteY0" fmla="*/ 0 h 2517947"/>
              <a:gd name="connsiteX1" fmla="*/ 581489 w 5056424"/>
              <a:gd name="connsiteY1" fmla="*/ 0 h 2517947"/>
              <a:gd name="connsiteX2" fmla="*/ 1061849 w 5056424"/>
              <a:gd name="connsiteY2" fmla="*/ 0 h 2517947"/>
              <a:gd name="connsiteX3" fmla="*/ 1795031 w 5056424"/>
              <a:gd name="connsiteY3" fmla="*/ 0 h 2517947"/>
              <a:gd name="connsiteX4" fmla="*/ 2325955 w 5056424"/>
              <a:gd name="connsiteY4" fmla="*/ 0 h 2517947"/>
              <a:gd name="connsiteX5" fmla="*/ 3008572 w 5056424"/>
              <a:gd name="connsiteY5" fmla="*/ 0 h 2517947"/>
              <a:gd name="connsiteX6" fmla="*/ 3539497 w 5056424"/>
              <a:gd name="connsiteY6" fmla="*/ 0 h 2517947"/>
              <a:gd name="connsiteX7" fmla="*/ 4272678 w 5056424"/>
              <a:gd name="connsiteY7" fmla="*/ 0 h 2517947"/>
              <a:gd name="connsiteX8" fmla="*/ 5056424 w 5056424"/>
              <a:gd name="connsiteY8" fmla="*/ 0 h 2517947"/>
              <a:gd name="connsiteX9" fmla="*/ 5056424 w 5056424"/>
              <a:gd name="connsiteY9" fmla="*/ 579128 h 2517947"/>
              <a:gd name="connsiteX10" fmla="*/ 5056424 w 5056424"/>
              <a:gd name="connsiteY10" fmla="*/ 1183435 h 2517947"/>
              <a:gd name="connsiteX11" fmla="*/ 5056424 w 5056424"/>
              <a:gd name="connsiteY11" fmla="*/ 1812922 h 2517947"/>
              <a:gd name="connsiteX12" fmla="*/ 5056424 w 5056424"/>
              <a:gd name="connsiteY12" fmla="*/ 2517947 h 2517947"/>
              <a:gd name="connsiteX13" fmla="*/ 4373807 w 5056424"/>
              <a:gd name="connsiteY13" fmla="*/ 2517947 h 2517947"/>
              <a:gd name="connsiteX14" fmla="*/ 3893446 w 5056424"/>
              <a:gd name="connsiteY14" fmla="*/ 2517947 h 2517947"/>
              <a:gd name="connsiteX15" fmla="*/ 3210829 w 5056424"/>
              <a:gd name="connsiteY15" fmla="*/ 2517947 h 2517947"/>
              <a:gd name="connsiteX16" fmla="*/ 2477648 w 5056424"/>
              <a:gd name="connsiteY16" fmla="*/ 2517947 h 2517947"/>
              <a:gd name="connsiteX17" fmla="*/ 1795031 w 5056424"/>
              <a:gd name="connsiteY17" fmla="*/ 2517947 h 2517947"/>
              <a:gd name="connsiteX18" fmla="*/ 1112413 w 5056424"/>
              <a:gd name="connsiteY18" fmla="*/ 2517947 h 2517947"/>
              <a:gd name="connsiteX19" fmla="*/ 0 w 5056424"/>
              <a:gd name="connsiteY19" fmla="*/ 2517947 h 2517947"/>
              <a:gd name="connsiteX20" fmla="*/ 0 w 5056424"/>
              <a:gd name="connsiteY20" fmla="*/ 1913640 h 2517947"/>
              <a:gd name="connsiteX21" fmla="*/ 0 w 5056424"/>
              <a:gd name="connsiteY21" fmla="*/ 1359691 h 2517947"/>
              <a:gd name="connsiteX22" fmla="*/ 0 w 5056424"/>
              <a:gd name="connsiteY22" fmla="*/ 755384 h 2517947"/>
              <a:gd name="connsiteX23" fmla="*/ 0 w 5056424"/>
              <a:gd name="connsiteY23" fmla="*/ 0 h 251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6424" h="2517947" fill="none" extrusionOk="0">
                <a:moveTo>
                  <a:pt x="0" y="0"/>
                </a:moveTo>
                <a:cubicBezTo>
                  <a:pt x="126794" y="-8555"/>
                  <a:pt x="295421" y="-18780"/>
                  <a:pt x="581489" y="0"/>
                </a:cubicBezTo>
                <a:cubicBezTo>
                  <a:pt x="867557" y="18780"/>
                  <a:pt x="965250" y="-9790"/>
                  <a:pt x="1061849" y="0"/>
                </a:cubicBezTo>
                <a:cubicBezTo>
                  <a:pt x="1158448" y="9790"/>
                  <a:pt x="1484954" y="16963"/>
                  <a:pt x="1795031" y="0"/>
                </a:cubicBezTo>
                <a:cubicBezTo>
                  <a:pt x="2105108" y="-16963"/>
                  <a:pt x="2145530" y="-11884"/>
                  <a:pt x="2325955" y="0"/>
                </a:cubicBezTo>
                <a:cubicBezTo>
                  <a:pt x="2506380" y="11884"/>
                  <a:pt x="2750818" y="-5540"/>
                  <a:pt x="3008572" y="0"/>
                </a:cubicBezTo>
                <a:cubicBezTo>
                  <a:pt x="3266326" y="5540"/>
                  <a:pt x="3286593" y="-3260"/>
                  <a:pt x="3539497" y="0"/>
                </a:cubicBezTo>
                <a:cubicBezTo>
                  <a:pt x="3792401" y="3260"/>
                  <a:pt x="3921787" y="-24320"/>
                  <a:pt x="4272678" y="0"/>
                </a:cubicBezTo>
                <a:cubicBezTo>
                  <a:pt x="4623569" y="24320"/>
                  <a:pt x="4675657" y="18710"/>
                  <a:pt x="5056424" y="0"/>
                </a:cubicBezTo>
                <a:cubicBezTo>
                  <a:pt x="5039900" y="186966"/>
                  <a:pt x="5027685" y="378946"/>
                  <a:pt x="5056424" y="579128"/>
                </a:cubicBezTo>
                <a:cubicBezTo>
                  <a:pt x="5085163" y="779310"/>
                  <a:pt x="5067704" y="953161"/>
                  <a:pt x="5056424" y="1183435"/>
                </a:cubicBezTo>
                <a:cubicBezTo>
                  <a:pt x="5045144" y="1413709"/>
                  <a:pt x="5053535" y="1552259"/>
                  <a:pt x="5056424" y="1812922"/>
                </a:cubicBezTo>
                <a:cubicBezTo>
                  <a:pt x="5059313" y="2073585"/>
                  <a:pt x="5035656" y="2220448"/>
                  <a:pt x="5056424" y="2517947"/>
                </a:cubicBezTo>
                <a:cubicBezTo>
                  <a:pt x="4888906" y="2496268"/>
                  <a:pt x="4533603" y="2547719"/>
                  <a:pt x="4373807" y="2517947"/>
                </a:cubicBezTo>
                <a:cubicBezTo>
                  <a:pt x="4214011" y="2488175"/>
                  <a:pt x="4051821" y="2499019"/>
                  <a:pt x="3893446" y="2517947"/>
                </a:cubicBezTo>
                <a:cubicBezTo>
                  <a:pt x="3735071" y="2536875"/>
                  <a:pt x="3504719" y="2519624"/>
                  <a:pt x="3210829" y="2517947"/>
                </a:cubicBezTo>
                <a:cubicBezTo>
                  <a:pt x="2916939" y="2516270"/>
                  <a:pt x="2668402" y="2494092"/>
                  <a:pt x="2477648" y="2517947"/>
                </a:cubicBezTo>
                <a:cubicBezTo>
                  <a:pt x="2286894" y="2541802"/>
                  <a:pt x="2039150" y="2551529"/>
                  <a:pt x="1795031" y="2517947"/>
                </a:cubicBezTo>
                <a:cubicBezTo>
                  <a:pt x="1550912" y="2484365"/>
                  <a:pt x="1390429" y="2515523"/>
                  <a:pt x="1112413" y="2517947"/>
                </a:cubicBezTo>
                <a:cubicBezTo>
                  <a:pt x="834397" y="2520371"/>
                  <a:pt x="305496" y="2487617"/>
                  <a:pt x="0" y="2517947"/>
                </a:cubicBezTo>
                <a:cubicBezTo>
                  <a:pt x="16813" y="2253197"/>
                  <a:pt x="8556" y="2035379"/>
                  <a:pt x="0" y="1913640"/>
                </a:cubicBezTo>
                <a:cubicBezTo>
                  <a:pt x="-8556" y="1791901"/>
                  <a:pt x="16425" y="1506127"/>
                  <a:pt x="0" y="1359691"/>
                </a:cubicBezTo>
                <a:cubicBezTo>
                  <a:pt x="-16425" y="1213255"/>
                  <a:pt x="25248" y="1039500"/>
                  <a:pt x="0" y="755384"/>
                </a:cubicBezTo>
                <a:cubicBezTo>
                  <a:pt x="-25248" y="471268"/>
                  <a:pt x="33235" y="341208"/>
                  <a:pt x="0" y="0"/>
                </a:cubicBezTo>
                <a:close/>
              </a:path>
              <a:path w="5056424" h="2517947" stroke="0" extrusionOk="0">
                <a:moveTo>
                  <a:pt x="0" y="0"/>
                </a:moveTo>
                <a:cubicBezTo>
                  <a:pt x="131055" y="8897"/>
                  <a:pt x="386184" y="18177"/>
                  <a:pt x="632053" y="0"/>
                </a:cubicBezTo>
                <a:cubicBezTo>
                  <a:pt x="877922" y="-18177"/>
                  <a:pt x="1056173" y="-16956"/>
                  <a:pt x="1162978" y="0"/>
                </a:cubicBezTo>
                <a:cubicBezTo>
                  <a:pt x="1269783" y="16956"/>
                  <a:pt x="1529556" y="-20402"/>
                  <a:pt x="1744466" y="0"/>
                </a:cubicBezTo>
                <a:cubicBezTo>
                  <a:pt x="1959376" y="20402"/>
                  <a:pt x="2069030" y="13607"/>
                  <a:pt x="2325955" y="0"/>
                </a:cubicBezTo>
                <a:cubicBezTo>
                  <a:pt x="2582880" y="-13607"/>
                  <a:pt x="2768269" y="-32093"/>
                  <a:pt x="3008572" y="0"/>
                </a:cubicBezTo>
                <a:cubicBezTo>
                  <a:pt x="3248875" y="32093"/>
                  <a:pt x="3347630" y="9045"/>
                  <a:pt x="3488933" y="0"/>
                </a:cubicBezTo>
                <a:cubicBezTo>
                  <a:pt x="3630236" y="-9045"/>
                  <a:pt x="3921524" y="-8762"/>
                  <a:pt x="4120986" y="0"/>
                </a:cubicBezTo>
                <a:cubicBezTo>
                  <a:pt x="4320448" y="8762"/>
                  <a:pt x="4861632" y="32049"/>
                  <a:pt x="5056424" y="0"/>
                </a:cubicBezTo>
                <a:cubicBezTo>
                  <a:pt x="5064581" y="245636"/>
                  <a:pt x="5035629" y="374333"/>
                  <a:pt x="5056424" y="679846"/>
                </a:cubicBezTo>
                <a:cubicBezTo>
                  <a:pt x="5077219" y="985359"/>
                  <a:pt x="5076169" y="1063304"/>
                  <a:pt x="5056424" y="1284153"/>
                </a:cubicBezTo>
                <a:cubicBezTo>
                  <a:pt x="5036679" y="1505002"/>
                  <a:pt x="5040915" y="1617957"/>
                  <a:pt x="5056424" y="1863281"/>
                </a:cubicBezTo>
                <a:cubicBezTo>
                  <a:pt x="5071933" y="2108605"/>
                  <a:pt x="5084917" y="2338919"/>
                  <a:pt x="5056424" y="2517947"/>
                </a:cubicBezTo>
                <a:cubicBezTo>
                  <a:pt x="4918315" y="2501377"/>
                  <a:pt x="4678567" y="2493492"/>
                  <a:pt x="4424371" y="2517947"/>
                </a:cubicBezTo>
                <a:cubicBezTo>
                  <a:pt x="4170175" y="2542402"/>
                  <a:pt x="4109354" y="2534586"/>
                  <a:pt x="3893446" y="2517947"/>
                </a:cubicBezTo>
                <a:cubicBezTo>
                  <a:pt x="3677539" y="2501308"/>
                  <a:pt x="3574337" y="2488078"/>
                  <a:pt x="3261393" y="2517947"/>
                </a:cubicBezTo>
                <a:cubicBezTo>
                  <a:pt x="2948449" y="2547816"/>
                  <a:pt x="2901495" y="2517512"/>
                  <a:pt x="2730469" y="2517947"/>
                </a:cubicBezTo>
                <a:cubicBezTo>
                  <a:pt x="2559443" y="2518382"/>
                  <a:pt x="2293108" y="2491134"/>
                  <a:pt x="2148980" y="2517947"/>
                </a:cubicBezTo>
                <a:cubicBezTo>
                  <a:pt x="2004852" y="2544760"/>
                  <a:pt x="1675135" y="2497901"/>
                  <a:pt x="1466363" y="2517947"/>
                </a:cubicBezTo>
                <a:cubicBezTo>
                  <a:pt x="1257591" y="2537993"/>
                  <a:pt x="1071069" y="2521422"/>
                  <a:pt x="733181" y="2517947"/>
                </a:cubicBezTo>
                <a:cubicBezTo>
                  <a:pt x="395293" y="2514472"/>
                  <a:pt x="346347" y="2547418"/>
                  <a:pt x="0" y="2517947"/>
                </a:cubicBezTo>
                <a:cubicBezTo>
                  <a:pt x="-9417" y="2241471"/>
                  <a:pt x="-2729" y="2104202"/>
                  <a:pt x="0" y="1838101"/>
                </a:cubicBezTo>
                <a:cubicBezTo>
                  <a:pt x="2729" y="1572000"/>
                  <a:pt x="-3410" y="1560127"/>
                  <a:pt x="0" y="1284153"/>
                </a:cubicBezTo>
                <a:cubicBezTo>
                  <a:pt x="3410" y="1008179"/>
                  <a:pt x="-5511" y="934650"/>
                  <a:pt x="0" y="604307"/>
                </a:cubicBezTo>
                <a:cubicBezTo>
                  <a:pt x="5511" y="273964"/>
                  <a:pt x="-17395" y="259115"/>
                  <a:pt x="0" y="0"/>
                </a:cubicBezTo>
                <a:close/>
              </a:path>
            </a:pathLst>
          </a:custGeom>
          <a:solidFill>
            <a:srgbClr val="BCC1D7"/>
          </a:solidFill>
          <a:ln>
            <a:solidFill>
              <a:schemeClr val="accent3">
                <a:lumMod val="40000"/>
                <a:lumOff val="60000"/>
              </a:schemeClr>
            </a:solidFill>
            <a:extLst>
              <a:ext uri="{C807C97D-BFC1-408E-A445-0C87EB9F89A2}">
                <ask:lineSketchStyleProps xmlns:ask="http://schemas.microsoft.com/office/drawing/2018/sketchyshapes" sd="1647863092">
                  <ask:type>
                    <ask:lineSketchFreehand/>
                  </ask:type>
                </ask:lineSketchStyleProps>
              </a:ext>
            </a:extLst>
          </a:ln>
        </p:spPr>
        <p:txBody>
          <a:bodyPr vert="horz" lIns="91440" tIns="45720" rIns="91440" bIns="45720" rtlCol="0" anchor="ctr">
            <a:normAutofit fontScale="77500" lnSpcReduction="20000"/>
          </a:bodyPr>
          <a:lstStyle/>
          <a:p>
            <a:pPr marL="0" indent="0" fontAlgn="base">
              <a:buNone/>
            </a:pPr>
            <a:r>
              <a:rPr lang="nl-NL" b="1" dirty="0"/>
              <a:t>Doel: Ik wil de marathon lopen over 3 weken.  </a:t>
            </a:r>
          </a:p>
          <a:p>
            <a:pPr fontAlgn="base"/>
            <a:r>
              <a:rPr lang="nl-NL" dirty="0"/>
              <a:t>In de 1e week ren ik 3 keer 20 km. </a:t>
            </a:r>
          </a:p>
          <a:p>
            <a:pPr fontAlgn="base"/>
            <a:r>
              <a:rPr lang="nl-NL" dirty="0">
                <a:cs typeface="Calibri"/>
              </a:rPr>
              <a:t>Elke week ren ik 10 km meer.</a:t>
            </a:r>
          </a:p>
          <a:p>
            <a:pPr fontAlgn="base"/>
            <a:r>
              <a:rPr lang="nl-NL" dirty="0"/>
              <a:t>Ik loop de marathon uit of niet. </a:t>
            </a:r>
          </a:p>
          <a:p>
            <a:pPr marL="0" indent="0">
              <a:buNone/>
            </a:pPr>
            <a:endParaRPr lang="nl-NL" dirty="0"/>
          </a:p>
        </p:txBody>
      </p:sp>
      <p:sp>
        <p:nvSpPr>
          <p:cNvPr id="5" name="Tekstvak 4">
            <a:extLst>
              <a:ext uri="{FF2B5EF4-FFF2-40B4-BE49-F238E27FC236}">
                <a16:creationId xmlns:a16="http://schemas.microsoft.com/office/drawing/2014/main" id="{2A816519-9B7D-604A-5B58-8BF4612E9A87}"/>
              </a:ext>
            </a:extLst>
          </p:cNvPr>
          <p:cNvSpPr txBox="1"/>
          <p:nvPr/>
        </p:nvSpPr>
        <p:spPr>
          <a:xfrm>
            <a:off x="2943713" y="1698171"/>
            <a:ext cx="80119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Student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Zora</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wil de marathon lopen. Ze is gemiddeld getraind. Ze gaat 1 x per week sporten in de sportschool, eet best gezond met af en toe een frietje.  </a:t>
            </a:r>
          </a:p>
        </p:txBody>
      </p:sp>
      <p:sp>
        <p:nvSpPr>
          <p:cNvPr id="7" name="Tekstvak 6">
            <a:extLst>
              <a:ext uri="{FF2B5EF4-FFF2-40B4-BE49-F238E27FC236}">
                <a16:creationId xmlns:a16="http://schemas.microsoft.com/office/drawing/2014/main" id="{BAA9C1E3-B7A8-9433-96D7-1308FE83BDBA}"/>
              </a:ext>
            </a:extLst>
          </p:cNvPr>
          <p:cNvSpPr txBox="1"/>
          <p:nvPr/>
        </p:nvSpPr>
        <p:spPr>
          <a:xfrm>
            <a:off x="3307403" y="2188723"/>
            <a:ext cx="1507787" cy="470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Afbeelding 9" descr="Ik kom wat later Max de husky">
            <a:extLst>
              <a:ext uri="{FF2B5EF4-FFF2-40B4-BE49-F238E27FC236}">
                <a16:creationId xmlns:a16="http://schemas.microsoft.com/office/drawing/2014/main" id="{5F57464F-C462-33C7-48DD-C306170528EF}"/>
              </a:ext>
            </a:extLst>
          </p:cNvPr>
          <p:cNvPicPr>
            <a:picLocks noChangeAspect="1"/>
          </p:cNvPicPr>
          <p:nvPr/>
        </p:nvPicPr>
        <p:blipFill>
          <a:blip r:embed="rId3"/>
          <a:stretch>
            <a:fillRect/>
          </a:stretch>
        </p:blipFill>
        <p:spPr>
          <a:xfrm>
            <a:off x="200513" y="163546"/>
            <a:ext cx="2743200" cy="2743200"/>
          </a:xfrm>
          <a:prstGeom prst="rect">
            <a:avLst/>
          </a:prstGeom>
        </p:spPr>
      </p:pic>
      <p:sp>
        <p:nvSpPr>
          <p:cNvPr id="6" name="Tekstvak 5">
            <a:extLst>
              <a:ext uri="{FF2B5EF4-FFF2-40B4-BE49-F238E27FC236}">
                <a16:creationId xmlns:a16="http://schemas.microsoft.com/office/drawing/2014/main" id="{503FFCD3-B020-4BF0-617B-B6F174EE3E3A}"/>
              </a:ext>
            </a:extLst>
          </p:cNvPr>
          <p:cNvSpPr txBox="1"/>
          <p:nvPr/>
        </p:nvSpPr>
        <p:spPr>
          <a:xfrm rot="20583570">
            <a:off x="6476546" y="5983082"/>
            <a:ext cx="16459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E13E60"/>
                </a:solidFill>
                <a:effectLst/>
                <a:uLnTx/>
                <a:uFillTx/>
                <a:latin typeface="Gabriola" pitchFamily="82" charset="0"/>
                <a:ea typeface="+mn-ea"/>
                <a:cs typeface="+mn-cs"/>
              </a:rPr>
              <a:t>aanpak 1</a:t>
            </a:r>
          </a:p>
        </p:txBody>
      </p:sp>
      <p:sp>
        <p:nvSpPr>
          <p:cNvPr id="8" name="Tekstvak 7">
            <a:extLst>
              <a:ext uri="{FF2B5EF4-FFF2-40B4-BE49-F238E27FC236}">
                <a16:creationId xmlns:a16="http://schemas.microsoft.com/office/drawing/2014/main" id="{99D4531B-D45B-FDEB-EFA9-B7C791F9D7A5}"/>
              </a:ext>
            </a:extLst>
          </p:cNvPr>
          <p:cNvSpPr txBox="1"/>
          <p:nvPr/>
        </p:nvSpPr>
        <p:spPr>
          <a:xfrm rot="1888221">
            <a:off x="10697947" y="5757452"/>
            <a:ext cx="13785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E13E60"/>
                </a:solidFill>
                <a:effectLst/>
                <a:uLnTx/>
                <a:uFillTx/>
                <a:latin typeface="Gabriola" pitchFamily="82" charset="0"/>
                <a:ea typeface="+mn-ea"/>
                <a:cs typeface="+mn-cs"/>
              </a:rPr>
              <a:t>aanpak 2</a:t>
            </a:r>
          </a:p>
        </p:txBody>
      </p:sp>
      <p:pic>
        <p:nvPicPr>
          <p:cNvPr id="10" name="Graphic 9" descr="Lijn met pijl: Curve in wijzerzin silhouet">
            <a:extLst>
              <a:ext uri="{FF2B5EF4-FFF2-40B4-BE49-F238E27FC236}">
                <a16:creationId xmlns:a16="http://schemas.microsoft.com/office/drawing/2014/main" id="{6E908362-2BB5-D6C3-F1E6-1F906208A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536425">
            <a:off x="5503833" y="6021435"/>
            <a:ext cx="914400" cy="914400"/>
          </a:xfrm>
          <a:prstGeom prst="rect">
            <a:avLst/>
          </a:prstGeom>
        </p:spPr>
      </p:pic>
      <p:pic>
        <p:nvPicPr>
          <p:cNvPr id="11" name="Graphic 10" descr="Lijn met pijl: Curve in wijzerzin silhouet">
            <a:extLst>
              <a:ext uri="{FF2B5EF4-FFF2-40B4-BE49-F238E27FC236}">
                <a16:creationId xmlns:a16="http://schemas.microsoft.com/office/drawing/2014/main" id="{4C17774D-30C2-FFF1-494F-FC9B86EC28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541368">
            <a:off x="9851020" y="4951051"/>
            <a:ext cx="914400" cy="914400"/>
          </a:xfrm>
          <a:prstGeom prst="rect">
            <a:avLst/>
          </a:prstGeom>
        </p:spPr>
      </p:pic>
    </p:spTree>
    <p:extLst>
      <p:ext uri="{BB962C8B-B14F-4D97-AF65-F5344CB8AC3E}">
        <p14:creationId xmlns:p14="http://schemas.microsoft.com/office/powerpoint/2010/main" val="164294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descr="Persoon die een voetbal vasthoudt">
            <a:extLst>
              <a:ext uri="{FF2B5EF4-FFF2-40B4-BE49-F238E27FC236}">
                <a16:creationId xmlns:a16="http://schemas.microsoft.com/office/drawing/2014/main" id="{DBE161E7-8E54-6AA9-65BD-5254410FAA4B}"/>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r="-1"/>
          <a:stretch/>
        </p:blipFill>
        <p:spPr>
          <a:xfrm>
            <a:off x="3048" y="10"/>
            <a:ext cx="12188952" cy="6857990"/>
          </a:xfrm>
          <a:prstGeom prst="rect">
            <a:avLst/>
          </a:prstGeom>
        </p:spPr>
      </p:pic>
      <p:sp>
        <p:nvSpPr>
          <p:cNvPr id="2" name="Titel 1">
            <a:extLst>
              <a:ext uri="{FF2B5EF4-FFF2-40B4-BE49-F238E27FC236}">
                <a16:creationId xmlns:a16="http://schemas.microsoft.com/office/drawing/2014/main" id="{D60D590E-359E-4DFD-B52E-D393436854A7}"/>
              </a:ext>
            </a:extLst>
          </p:cNvPr>
          <p:cNvSpPr>
            <a:spLocks noGrp="1"/>
          </p:cNvSpPr>
          <p:nvPr>
            <p:ph type="title"/>
          </p:nvPr>
        </p:nvSpPr>
        <p:spPr>
          <a:xfrm>
            <a:off x="187960" y="934720"/>
            <a:ext cx="6355080" cy="3429000"/>
          </a:xfrm>
        </p:spPr>
        <p:txBody>
          <a:bodyPr vert="horz" lIns="91440" tIns="45720" rIns="91440" bIns="45720" rtlCol="0" anchor="b">
            <a:normAutofit/>
          </a:bodyPr>
          <a:lstStyle/>
          <a:p>
            <a:r>
              <a:rPr lang="nl-NL" sz="6000" dirty="0">
                <a:solidFill>
                  <a:srgbClr val="FFFFFF"/>
                </a:solidFill>
              </a:rPr>
              <a:t>Wat wordt jouw doel voor je Beelddagboek?</a:t>
            </a:r>
          </a:p>
        </p:txBody>
      </p:sp>
    </p:spTree>
    <p:extLst>
      <p:ext uri="{BB962C8B-B14F-4D97-AF65-F5344CB8AC3E}">
        <p14:creationId xmlns:p14="http://schemas.microsoft.com/office/powerpoint/2010/main" val="238514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CDF25-499D-3282-D19C-67664B2D6ADC}"/>
              </a:ext>
            </a:extLst>
          </p:cNvPr>
          <p:cNvSpPr>
            <a:spLocks noGrp="1"/>
          </p:cNvSpPr>
          <p:nvPr>
            <p:ph type="title"/>
          </p:nvPr>
        </p:nvSpPr>
        <p:spPr/>
        <p:txBody>
          <a:bodyPr>
            <a:normAutofit/>
          </a:bodyPr>
          <a:lstStyle/>
          <a:p>
            <a:r>
              <a:rPr lang="nl-NL" dirty="0"/>
              <a:t>Opdracht: doel kiezen &amp; op </a:t>
            </a:r>
            <a:r>
              <a:rPr lang="nl-NL" dirty="0" err="1"/>
              <a:t>Padlet</a:t>
            </a:r>
            <a:r>
              <a:rPr lang="nl-NL" dirty="0"/>
              <a:t> zetten | in 2 tot 3-tallen</a:t>
            </a:r>
          </a:p>
        </p:txBody>
      </p:sp>
      <p:sp>
        <p:nvSpPr>
          <p:cNvPr id="3" name="Tijdelijke aanduiding voor inhoud 2">
            <a:extLst>
              <a:ext uri="{FF2B5EF4-FFF2-40B4-BE49-F238E27FC236}">
                <a16:creationId xmlns:a16="http://schemas.microsoft.com/office/drawing/2014/main" id="{5BDBD187-3932-ACFA-33F3-4EB34186238E}"/>
              </a:ext>
            </a:extLst>
          </p:cNvPr>
          <p:cNvSpPr>
            <a:spLocks noGrp="1"/>
          </p:cNvSpPr>
          <p:nvPr>
            <p:ph sz="half" idx="1"/>
          </p:nvPr>
        </p:nvSpPr>
        <p:spPr>
          <a:xfrm>
            <a:off x="838200" y="1825625"/>
            <a:ext cx="7533640" cy="3979569"/>
          </a:xfrm>
        </p:spPr>
        <p:txBody>
          <a:bodyPr vert="horz" lIns="91440" tIns="45720" rIns="91440" bIns="45720" rtlCol="0" anchor="t">
            <a:noAutofit/>
          </a:bodyPr>
          <a:lstStyle/>
          <a:p>
            <a:pPr marL="457200" indent="-457200">
              <a:buClr>
                <a:srgbClr val="949BDB"/>
              </a:buClr>
              <a:buFont typeface="+mj-lt"/>
              <a:buAutoNum type="arabicPeriod"/>
            </a:pPr>
            <a:r>
              <a:rPr lang="nl-NL" sz="2400" dirty="0">
                <a:ea typeface="+mn-lt"/>
                <a:cs typeface="+mn-lt"/>
              </a:rPr>
              <a:t>Kies 1 doel uit de voorbeelden. (5 min.)</a:t>
            </a:r>
            <a:endParaRPr lang="nl-NL" sz="2400" dirty="0"/>
          </a:p>
          <a:p>
            <a:pPr marL="457200" indent="-457200">
              <a:buClr>
                <a:srgbClr val="949BDB"/>
              </a:buClr>
              <a:buFont typeface="+mj-lt"/>
              <a:buAutoNum type="arabicPeriod"/>
            </a:pPr>
            <a:r>
              <a:rPr lang="nl-NL" sz="2400" dirty="0">
                <a:latin typeface="Myriad Pro"/>
                <a:ea typeface="+mn-lt"/>
                <a:cs typeface="+mn-lt"/>
              </a:rPr>
              <a:t>Bespreek met je medestudent waarom je dit doel hebt gekozen (samen 5 min.)</a:t>
            </a:r>
            <a:endParaRPr lang="nl-NL" sz="2400" dirty="0">
              <a:latin typeface="Myriad Pro"/>
            </a:endParaRPr>
          </a:p>
          <a:p>
            <a:pPr marL="457200" indent="-457200">
              <a:buClr>
                <a:srgbClr val="949BDB"/>
              </a:buClr>
              <a:buFont typeface="+mj-lt"/>
              <a:buAutoNum type="arabicPeriod"/>
            </a:pPr>
            <a:r>
              <a:rPr lang="nl-NL" sz="2400" dirty="0">
                <a:ea typeface="+mn-lt"/>
                <a:cs typeface="+mn-lt"/>
              </a:rPr>
              <a:t>Maak een account voor Padlet aan als je die nog niet hebt.</a:t>
            </a:r>
            <a:endParaRPr lang="nl-NL" sz="2400" dirty="0"/>
          </a:p>
          <a:p>
            <a:pPr marL="457200" indent="-457200">
              <a:buClr>
                <a:srgbClr val="949BDB"/>
              </a:buClr>
              <a:buFont typeface="+mj-lt"/>
              <a:buAutoNum type="arabicPeriod"/>
            </a:pPr>
            <a:r>
              <a:rPr lang="nl-NL" sz="2400" dirty="0">
                <a:ea typeface="+mn-lt"/>
                <a:cs typeface="+mn-lt"/>
              </a:rPr>
              <a:t>Plaats het gekozen doel op de </a:t>
            </a:r>
            <a:r>
              <a:rPr lang="nl-NL" sz="2400" dirty="0" err="1">
                <a:ea typeface="+mn-lt"/>
                <a:cs typeface="+mn-lt"/>
              </a:rPr>
              <a:t>Padlet</a:t>
            </a:r>
            <a:r>
              <a:rPr lang="nl-NL" sz="2400" dirty="0">
                <a:ea typeface="+mn-lt"/>
                <a:cs typeface="+mn-lt"/>
              </a:rPr>
              <a:t> onder je naam. Volg daarvoor het voorbeeld van de docent in de eerste kolom van de Padlet.  </a:t>
            </a:r>
            <a:endParaRPr lang="nl-NL" sz="2400" dirty="0"/>
          </a:p>
          <a:p>
            <a:pPr marL="457200" indent="-457200">
              <a:buAutoNum type="arabicPeriod"/>
            </a:pPr>
            <a:endParaRPr lang="nl-NL" sz="2000" dirty="0">
              <a:solidFill>
                <a:srgbClr val="00B0F0"/>
              </a:solidFill>
              <a:cs typeface="Calibri"/>
            </a:endParaRPr>
          </a:p>
          <a:p>
            <a:pPr marL="457200" indent="-457200">
              <a:buClr>
                <a:srgbClr val="949BDB"/>
              </a:buClr>
              <a:buAutoNum type="arabicPeriod"/>
            </a:pPr>
            <a:endParaRPr lang="nl-NL" sz="2000" dirty="0">
              <a:cs typeface="Calibri"/>
            </a:endParaRPr>
          </a:p>
        </p:txBody>
      </p:sp>
      <p:sp>
        <p:nvSpPr>
          <p:cNvPr id="4" name="Tijdelijke aanduiding voor inhoud 3">
            <a:extLst>
              <a:ext uri="{FF2B5EF4-FFF2-40B4-BE49-F238E27FC236}">
                <a16:creationId xmlns:a16="http://schemas.microsoft.com/office/drawing/2014/main" id="{73397E7A-7476-A981-3E0B-BB0A1D584CD6}"/>
              </a:ext>
            </a:extLst>
          </p:cNvPr>
          <p:cNvSpPr>
            <a:spLocks noGrp="1"/>
          </p:cNvSpPr>
          <p:nvPr>
            <p:ph sz="half" idx="2"/>
          </p:nvPr>
        </p:nvSpPr>
        <p:spPr>
          <a:xfrm>
            <a:off x="8520768" y="1825625"/>
            <a:ext cx="3238500" cy="4351338"/>
          </a:xfrm>
        </p:spPr>
        <p:txBody>
          <a:bodyPr vert="horz" lIns="91440" tIns="45720" rIns="91440" bIns="45720" rtlCol="0" anchor="t">
            <a:normAutofit/>
          </a:bodyPr>
          <a:lstStyle/>
          <a:p>
            <a:r>
              <a:rPr lang="nl-NL" dirty="0">
                <a:solidFill>
                  <a:srgbClr val="FF0000"/>
                </a:solidFill>
              </a:rPr>
              <a:t>Voeg toe: QR of </a:t>
            </a:r>
            <a:r>
              <a:rPr lang="nl-NL" dirty="0" err="1">
                <a:solidFill>
                  <a:srgbClr val="FF0000"/>
                </a:solidFill>
              </a:rPr>
              <a:t>bitly</a:t>
            </a:r>
            <a:r>
              <a:rPr lang="nl-NL" dirty="0">
                <a:solidFill>
                  <a:srgbClr val="FF0000"/>
                </a:solidFill>
              </a:rPr>
              <a:t> naar </a:t>
            </a:r>
            <a:r>
              <a:rPr lang="nl-NL" dirty="0" err="1">
                <a:solidFill>
                  <a:srgbClr val="FF0000"/>
                </a:solidFill>
              </a:rPr>
              <a:t>Padlet</a:t>
            </a:r>
            <a:endParaRPr lang="nl-NL" dirty="0">
              <a:solidFill>
                <a:srgbClr val="FF0000"/>
              </a:solidFill>
              <a:cs typeface="Calibri"/>
            </a:endParaRPr>
          </a:p>
          <a:p>
            <a:r>
              <a:rPr lang="nl-NL" dirty="0">
                <a:solidFill>
                  <a:srgbClr val="FF0000"/>
                </a:solidFill>
              </a:rPr>
              <a:t>Voeg toe QR of </a:t>
            </a:r>
            <a:r>
              <a:rPr lang="nl-NL" dirty="0" err="1">
                <a:solidFill>
                  <a:srgbClr val="FF0000"/>
                </a:solidFill>
              </a:rPr>
              <a:t>bitly</a:t>
            </a:r>
            <a:r>
              <a:rPr lang="nl-NL" dirty="0">
                <a:solidFill>
                  <a:srgbClr val="FF0000"/>
                </a:solidFill>
              </a:rPr>
              <a:t> naar doelen</a:t>
            </a:r>
            <a:endParaRPr lang="nl-NL" dirty="0">
              <a:solidFill>
                <a:srgbClr val="FF0000"/>
              </a:solidFill>
              <a:cs typeface="Calibri"/>
            </a:endParaRPr>
          </a:p>
          <a:p>
            <a:pPr>
              <a:buClr>
                <a:srgbClr val="949BDB"/>
              </a:buClr>
            </a:pPr>
            <a:r>
              <a:rPr lang="nl-NL" dirty="0">
                <a:solidFill>
                  <a:srgbClr val="FF0000"/>
                </a:solidFill>
                <a:cs typeface="Calibri"/>
              </a:rPr>
              <a:t>Of leg uit waar de </a:t>
            </a:r>
            <a:r>
              <a:rPr lang="nl-NL" dirty="0" err="1">
                <a:solidFill>
                  <a:srgbClr val="FF0000"/>
                </a:solidFill>
                <a:cs typeface="Calibri"/>
              </a:rPr>
              <a:t>Padlet</a:t>
            </a:r>
            <a:r>
              <a:rPr lang="nl-NL" dirty="0">
                <a:solidFill>
                  <a:srgbClr val="FF0000"/>
                </a:solidFill>
                <a:cs typeface="Calibri"/>
              </a:rPr>
              <a:t> te vinden is.</a:t>
            </a:r>
          </a:p>
        </p:txBody>
      </p:sp>
      <p:sp>
        <p:nvSpPr>
          <p:cNvPr id="5" name="Tekstvak 4">
            <a:extLst>
              <a:ext uri="{FF2B5EF4-FFF2-40B4-BE49-F238E27FC236}">
                <a16:creationId xmlns:a16="http://schemas.microsoft.com/office/drawing/2014/main" id="{883507C8-0943-A5D9-E3F0-8F7FEF3A4C1F}"/>
              </a:ext>
            </a:extLst>
          </p:cNvPr>
          <p:cNvSpPr txBox="1"/>
          <p:nvPr/>
        </p:nvSpPr>
        <p:spPr>
          <a:xfrm rot="241762">
            <a:off x="7714614" y="5733260"/>
            <a:ext cx="42875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E13E60"/>
                </a:solidFill>
                <a:effectLst/>
                <a:uLnTx/>
                <a:uFillTx/>
                <a:latin typeface="Gabriola" pitchFamily="82" charset="0"/>
                <a:ea typeface="+mn-lt"/>
                <a:cs typeface="Calibri" panose="020F0502020204030204"/>
              </a:rPr>
              <a:t>Gebruik de </a:t>
            </a:r>
            <a:r>
              <a:rPr kumimoji="0" lang="nl-NL" sz="2400" b="1" i="0" u="none" strike="noStrike" kern="1200" cap="none" spc="0" normalizeH="0" baseline="0" noProof="0" dirty="0" err="1">
                <a:ln>
                  <a:noFill/>
                </a:ln>
                <a:solidFill>
                  <a:srgbClr val="E13E60"/>
                </a:solidFill>
                <a:effectLst/>
                <a:uLnTx/>
                <a:uFillTx/>
                <a:latin typeface="Gabriola" pitchFamily="82" charset="0"/>
                <a:ea typeface="+mn-lt"/>
                <a:cs typeface="Calibri" panose="020F0502020204030204"/>
              </a:rPr>
              <a:t>Padlet</a:t>
            </a:r>
            <a:r>
              <a:rPr kumimoji="0" lang="nl-NL" sz="2400" b="1" i="0" u="none" strike="noStrike" kern="1200" cap="none" spc="0" normalizeH="0" baseline="0" noProof="0" dirty="0">
                <a:ln>
                  <a:noFill/>
                </a:ln>
                <a:solidFill>
                  <a:srgbClr val="E13E60"/>
                </a:solidFill>
                <a:effectLst/>
                <a:uLnTx/>
                <a:uFillTx/>
                <a:latin typeface="Gabriola" pitchFamily="82" charset="0"/>
                <a:ea typeface="+mn-lt"/>
                <a:cs typeface="Calibri" panose="020F0502020204030204"/>
              </a:rPr>
              <a:t> op je </a:t>
            </a:r>
            <a:r>
              <a:rPr kumimoji="0" lang="nl-NL" sz="2400" b="1" i="0" u="sng" strike="noStrike" kern="1200" cap="none" spc="0" normalizeH="0" baseline="0" noProof="0" dirty="0">
                <a:ln>
                  <a:noFill/>
                </a:ln>
                <a:solidFill>
                  <a:srgbClr val="E13E60"/>
                </a:solidFill>
                <a:effectLst/>
                <a:uLnTx/>
                <a:uFillTx/>
                <a:latin typeface="Gabriola" pitchFamily="82" charset="0"/>
                <a:ea typeface="+mn-lt"/>
                <a:cs typeface="Calibri" panose="020F0502020204030204"/>
              </a:rPr>
              <a:t>mobiel.</a:t>
            </a:r>
            <a:r>
              <a:rPr kumimoji="0" lang="nl-NL" sz="2400" b="1" i="0" u="none" strike="noStrike" kern="1200" cap="none" spc="0" normalizeH="0" baseline="0" noProof="0" dirty="0">
                <a:ln>
                  <a:noFill/>
                </a:ln>
                <a:solidFill>
                  <a:srgbClr val="E13E60"/>
                </a:solidFill>
                <a:effectLst/>
                <a:uLnTx/>
                <a:uFillTx/>
                <a:latin typeface="Gabriola" pitchFamily="82" charset="0"/>
                <a:ea typeface="+mn-lt"/>
                <a:cs typeface="Calibri" panose="020F0502020204030204"/>
              </a:rPr>
              <a:t> Dit is handiger voor het uploaden van foto’s.</a:t>
            </a:r>
            <a:endParaRPr kumimoji="0" lang="nl-NL" sz="2400" b="1" i="0" u="none" strike="noStrike" kern="1200" cap="none" spc="0" normalizeH="0" baseline="0" noProof="0" dirty="0">
              <a:ln>
                <a:noFill/>
              </a:ln>
              <a:solidFill>
                <a:srgbClr val="E13E60"/>
              </a:solidFill>
              <a:effectLst/>
              <a:uLnTx/>
              <a:uFillTx/>
              <a:latin typeface="Gabriola" pitchFamily="82" charset="0"/>
              <a:ea typeface="+mn-ea"/>
              <a:cs typeface="Calibri"/>
            </a:endParaRPr>
          </a:p>
        </p:txBody>
      </p:sp>
      <p:pic>
        <p:nvPicPr>
          <p:cNvPr id="7" name="Graphic 6" descr="Naar rechts wijzende wijsvinger met handrug met effen opvulling">
            <a:extLst>
              <a:ext uri="{FF2B5EF4-FFF2-40B4-BE49-F238E27FC236}">
                <a16:creationId xmlns:a16="http://schemas.microsoft.com/office/drawing/2014/main" id="{D78CDA6F-B9F2-4DAC-3AAD-AA72CF42C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762907">
            <a:off x="6616934" y="5768040"/>
            <a:ext cx="899719" cy="899719"/>
          </a:xfrm>
          <a:prstGeom prst="rect">
            <a:avLst/>
          </a:prstGeom>
        </p:spPr>
      </p:pic>
    </p:spTree>
    <p:extLst>
      <p:ext uri="{BB962C8B-B14F-4D97-AF65-F5344CB8AC3E}">
        <p14:creationId xmlns:p14="http://schemas.microsoft.com/office/powerpoint/2010/main" val="6887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C64D7-7400-7EE5-CDB8-67E81323F97B}"/>
              </a:ext>
            </a:extLst>
          </p:cNvPr>
          <p:cNvSpPr>
            <a:spLocks noGrp="1"/>
          </p:cNvSpPr>
          <p:nvPr>
            <p:ph type="title"/>
          </p:nvPr>
        </p:nvSpPr>
        <p:spPr>
          <a:xfrm>
            <a:off x="170464" y="97014"/>
            <a:ext cx="10651629" cy="761119"/>
          </a:xfrm>
        </p:spPr>
        <p:txBody>
          <a:bodyPr>
            <a:normAutofit/>
          </a:bodyPr>
          <a:lstStyle/>
          <a:p>
            <a:r>
              <a:rPr lang="nl-NL"/>
              <a:t>Doelen</a:t>
            </a:r>
          </a:p>
        </p:txBody>
      </p:sp>
      <p:sp>
        <p:nvSpPr>
          <p:cNvPr id="7" name="Bijschrift: pijl-omlaag 6">
            <a:extLst>
              <a:ext uri="{FF2B5EF4-FFF2-40B4-BE49-F238E27FC236}">
                <a16:creationId xmlns:a16="http://schemas.microsoft.com/office/drawing/2014/main" id="{C15BB5B7-7970-7ECF-87AF-21537A8CEADB}"/>
              </a:ext>
            </a:extLst>
          </p:cNvPr>
          <p:cNvSpPr/>
          <p:nvPr/>
        </p:nvSpPr>
        <p:spPr>
          <a:xfrm>
            <a:off x="854511" y="939413"/>
            <a:ext cx="3866443" cy="91722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44A8D"/>
                </a:solidFill>
                <a:effectLst/>
                <a:uLnTx/>
                <a:uFillTx/>
                <a:latin typeface="Calibri" panose="020F0502020204030204"/>
                <a:ea typeface="Calibri"/>
                <a:cs typeface="Calibri"/>
              </a:rPr>
              <a:t>Ik wil beter plannen</a:t>
            </a:r>
            <a:endParaRPr kumimoji="0" lang="nl-NL" sz="1800" b="1" i="0" u="none" strike="noStrike" kern="1200" cap="none" spc="0" normalizeH="0" baseline="0" noProof="0" dirty="0">
              <a:ln>
                <a:noFill/>
              </a:ln>
              <a:solidFill>
                <a:srgbClr val="344A8D"/>
              </a:solidFill>
              <a:effectLst/>
              <a:uLnTx/>
              <a:uFillTx/>
              <a:latin typeface="Calibri" panose="020F0502020204030204"/>
              <a:ea typeface="+mn-ea"/>
              <a:cs typeface="+mn-cs"/>
            </a:endParaRPr>
          </a:p>
        </p:txBody>
      </p:sp>
      <p:sp>
        <p:nvSpPr>
          <p:cNvPr id="9" name="Rechthoek: afgeronde hoeken 8">
            <a:extLst>
              <a:ext uri="{FF2B5EF4-FFF2-40B4-BE49-F238E27FC236}">
                <a16:creationId xmlns:a16="http://schemas.microsoft.com/office/drawing/2014/main" id="{7ABE6D3C-7E81-E78C-71D1-80CC9A12DA3A}"/>
              </a:ext>
            </a:extLst>
          </p:cNvPr>
          <p:cNvSpPr/>
          <p:nvPr/>
        </p:nvSpPr>
        <p:spPr>
          <a:xfrm>
            <a:off x="2841272" y="2023674"/>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44A8D"/>
                </a:solidFill>
                <a:effectLst/>
                <a:uLnTx/>
                <a:uFillTx/>
                <a:latin typeface="Calibri" panose="020F0502020204030204"/>
                <a:ea typeface="+mn-lt"/>
                <a:cs typeface="Calibri" panose="020F0502020204030204"/>
              </a:rPr>
              <a:t>ik bedenk voor verschillende taken van de opdracht hoe veel tijd dit kost.</a:t>
            </a:r>
            <a:endParaRPr kumimoji="0" lang="nl-NL" sz="1800" b="0" i="0" u="none" strike="noStrike" kern="1200" cap="none" spc="0" normalizeH="0" baseline="0" noProof="0" dirty="0">
              <a:ln>
                <a:noFill/>
              </a:ln>
              <a:solidFill>
                <a:srgbClr val="344A8D"/>
              </a:solidFill>
              <a:effectLst/>
              <a:uLnTx/>
              <a:uFillTx/>
              <a:latin typeface="Calibri" panose="020F0502020204030204"/>
              <a:ea typeface="+mn-ea"/>
              <a:cs typeface="+mn-cs"/>
            </a:endParaRPr>
          </a:p>
        </p:txBody>
      </p:sp>
      <p:sp>
        <p:nvSpPr>
          <p:cNvPr id="11" name="Rechthoek: afgeronde hoeken 10">
            <a:extLst>
              <a:ext uri="{FF2B5EF4-FFF2-40B4-BE49-F238E27FC236}">
                <a16:creationId xmlns:a16="http://schemas.microsoft.com/office/drawing/2014/main" id="{7F9D5623-DABB-72CF-F3AD-F903B2BDE64D}"/>
              </a:ext>
            </a:extLst>
          </p:cNvPr>
          <p:cNvSpPr/>
          <p:nvPr/>
        </p:nvSpPr>
        <p:spPr>
          <a:xfrm>
            <a:off x="249317" y="2023673"/>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44A8D"/>
                </a:solidFill>
                <a:effectLst/>
                <a:uLnTx/>
                <a:uFillTx/>
                <a:latin typeface="Calibri" panose="020F0502020204030204"/>
                <a:ea typeface="+mn-lt"/>
                <a:cs typeface="Calibri" panose="020F0502020204030204"/>
              </a:rPr>
              <a:t>ik schrijf deadlines van opdrachten in mijn agenda.</a:t>
            </a:r>
          </a:p>
        </p:txBody>
      </p:sp>
      <p:sp>
        <p:nvSpPr>
          <p:cNvPr id="12" name="Rechthoek: afgeronde hoeken 11">
            <a:extLst>
              <a:ext uri="{FF2B5EF4-FFF2-40B4-BE49-F238E27FC236}">
                <a16:creationId xmlns:a16="http://schemas.microsoft.com/office/drawing/2014/main" id="{9B62EE21-A7A4-5610-C2FE-B3DAC6DF7FC9}"/>
              </a:ext>
            </a:extLst>
          </p:cNvPr>
          <p:cNvSpPr/>
          <p:nvPr/>
        </p:nvSpPr>
        <p:spPr>
          <a:xfrm>
            <a:off x="221608" y="3166672"/>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44A8D"/>
                </a:solidFill>
                <a:effectLst/>
                <a:uLnTx/>
                <a:uFillTx/>
                <a:latin typeface="Calibri" panose="020F0502020204030204"/>
                <a:ea typeface="+mn-lt"/>
                <a:cs typeface="Calibri" panose="020F0502020204030204"/>
              </a:rPr>
              <a:t>ik bedenk waar en op welk moment ik aan opdrachten werk. </a:t>
            </a:r>
            <a:endParaRPr kumimoji="0" lang="nl-NL" sz="1800" b="0" i="0" u="none" strike="noStrike" kern="1200" cap="none" spc="0" normalizeH="0" baseline="0" noProof="0" dirty="0">
              <a:ln>
                <a:noFill/>
              </a:ln>
              <a:solidFill>
                <a:srgbClr val="344A8D"/>
              </a:solidFill>
              <a:effectLst/>
              <a:uLnTx/>
              <a:uFillTx/>
              <a:latin typeface="Calibri" panose="020F0502020204030204"/>
              <a:ea typeface="+mn-ea"/>
              <a:cs typeface="+mn-cs"/>
            </a:endParaRPr>
          </a:p>
        </p:txBody>
      </p:sp>
      <p:sp>
        <p:nvSpPr>
          <p:cNvPr id="13" name="Rechthoek: afgeronde hoeken 12">
            <a:extLst>
              <a:ext uri="{FF2B5EF4-FFF2-40B4-BE49-F238E27FC236}">
                <a16:creationId xmlns:a16="http://schemas.microsoft.com/office/drawing/2014/main" id="{F25C3A99-FEAA-644A-F43C-4BAFE2453D7F}"/>
              </a:ext>
            </a:extLst>
          </p:cNvPr>
          <p:cNvSpPr/>
          <p:nvPr/>
        </p:nvSpPr>
        <p:spPr>
          <a:xfrm>
            <a:off x="2841272" y="3209006"/>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44A8D"/>
                </a:solidFill>
                <a:effectLst/>
                <a:uLnTx/>
                <a:uFillTx/>
                <a:latin typeface="Calibri" panose="020F0502020204030204"/>
                <a:ea typeface="Calibri"/>
                <a:cs typeface="Calibri"/>
              </a:rPr>
              <a:t>ik kijk wat nu belangrijk is en wat later kan (prioriteiten stellen).</a:t>
            </a:r>
          </a:p>
        </p:txBody>
      </p:sp>
      <p:sp>
        <p:nvSpPr>
          <p:cNvPr id="17" name="Bijschrift: pijl-omlaag 16">
            <a:extLst>
              <a:ext uri="{FF2B5EF4-FFF2-40B4-BE49-F238E27FC236}">
                <a16:creationId xmlns:a16="http://schemas.microsoft.com/office/drawing/2014/main" id="{BC9C0ED4-6A96-464F-7DBA-DD4DB1D14C8D}"/>
              </a:ext>
            </a:extLst>
          </p:cNvPr>
          <p:cNvSpPr/>
          <p:nvPr/>
        </p:nvSpPr>
        <p:spPr>
          <a:xfrm>
            <a:off x="6875286" y="236008"/>
            <a:ext cx="3866443" cy="91722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D64166"/>
                </a:solidFill>
                <a:effectLst/>
                <a:uLnTx/>
                <a:uFillTx/>
                <a:latin typeface="Calibri" panose="020F0502020204030204"/>
                <a:ea typeface="Calibri"/>
                <a:cs typeface="Calibri"/>
              </a:rPr>
              <a:t>Ik wil beter communiceren</a:t>
            </a:r>
            <a:endParaRPr kumimoji="0" lang="nl-NL" sz="1800" b="1" i="0" u="none" strike="noStrike" kern="1200" cap="none" spc="0" normalizeH="0" baseline="0" noProof="0" dirty="0">
              <a:ln>
                <a:noFill/>
              </a:ln>
              <a:solidFill>
                <a:srgbClr val="D64166"/>
              </a:solidFill>
              <a:effectLst/>
              <a:uLnTx/>
              <a:uFillTx/>
              <a:latin typeface="Calibri" panose="020F0502020204030204"/>
              <a:ea typeface="+mn-ea"/>
              <a:cs typeface="+mn-cs"/>
            </a:endParaRPr>
          </a:p>
        </p:txBody>
      </p:sp>
      <p:sp>
        <p:nvSpPr>
          <p:cNvPr id="18" name="Rechthoek: afgeronde hoeken 17">
            <a:extLst>
              <a:ext uri="{FF2B5EF4-FFF2-40B4-BE49-F238E27FC236}">
                <a16:creationId xmlns:a16="http://schemas.microsoft.com/office/drawing/2014/main" id="{58801ED3-846C-D294-F65F-21CCC0BA67FE}"/>
              </a:ext>
            </a:extLst>
          </p:cNvPr>
          <p:cNvSpPr/>
          <p:nvPr/>
        </p:nvSpPr>
        <p:spPr>
          <a:xfrm>
            <a:off x="8965494" y="1154994"/>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D64166"/>
                </a:solidFill>
                <a:effectLst/>
                <a:uLnTx/>
                <a:uFillTx/>
                <a:latin typeface="Calibri" panose="020F0502020204030204"/>
                <a:ea typeface="+mn-lt"/>
                <a:cs typeface="Calibri" panose="020F0502020204030204"/>
              </a:rPr>
              <a:t>ik kies een passend communicatiemiddel (appje, bellen, mail).</a:t>
            </a:r>
            <a:endParaRPr kumimoji="0" lang="nl-NL" sz="1800" b="0" i="0" u="none" strike="noStrike" kern="1200" cap="none" spc="0" normalizeH="0" baseline="0" noProof="0">
              <a:ln>
                <a:noFill/>
              </a:ln>
              <a:solidFill>
                <a:srgbClr val="D64166"/>
              </a:solidFill>
              <a:effectLst/>
              <a:uLnTx/>
              <a:uFillTx/>
              <a:latin typeface="Calibri" panose="020F0502020204030204"/>
              <a:ea typeface="Calibri"/>
              <a:cs typeface="Calibri"/>
            </a:endParaRPr>
          </a:p>
        </p:txBody>
      </p:sp>
      <p:sp>
        <p:nvSpPr>
          <p:cNvPr id="19" name="Rechthoek: afgeronde hoeken 18">
            <a:extLst>
              <a:ext uri="{FF2B5EF4-FFF2-40B4-BE49-F238E27FC236}">
                <a16:creationId xmlns:a16="http://schemas.microsoft.com/office/drawing/2014/main" id="{10884BEE-49E3-C734-333B-E38A85237C99}"/>
              </a:ext>
            </a:extLst>
          </p:cNvPr>
          <p:cNvSpPr/>
          <p:nvPr/>
        </p:nvSpPr>
        <p:spPr>
          <a:xfrm>
            <a:off x="6234994" y="1154993"/>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D64166"/>
                </a:solidFill>
                <a:effectLst/>
                <a:uLnTx/>
                <a:uFillTx/>
                <a:latin typeface="Calibri" panose="020F0502020204030204"/>
                <a:ea typeface="+mn-lt"/>
                <a:cs typeface="Calibri" panose="020F0502020204030204"/>
              </a:rPr>
              <a:t>ik spreek met anderen af wat ik ga doen.</a:t>
            </a:r>
          </a:p>
        </p:txBody>
      </p:sp>
      <p:sp>
        <p:nvSpPr>
          <p:cNvPr id="20" name="Rechthoek: afgeronde hoeken 19">
            <a:extLst>
              <a:ext uri="{FF2B5EF4-FFF2-40B4-BE49-F238E27FC236}">
                <a16:creationId xmlns:a16="http://schemas.microsoft.com/office/drawing/2014/main" id="{A224E584-C297-0D3F-5677-B2B4DE8FD8E4}"/>
              </a:ext>
            </a:extLst>
          </p:cNvPr>
          <p:cNvSpPr/>
          <p:nvPr/>
        </p:nvSpPr>
        <p:spPr>
          <a:xfrm>
            <a:off x="6234994" y="2297992"/>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D64166"/>
                </a:solidFill>
                <a:effectLst/>
                <a:uLnTx/>
                <a:uFillTx/>
                <a:latin typeface="Calibri" panose="020F0502020204030204"/>
                <a:ea typeface="+mn-lt"/>
                <a:cs typeface="Calibri" panose="020F0502020204030204"/>
              </a:rPr>
              <a:t>ik oefen met feedback geven en geef zelf ook positief feedback.</a:t>
            </a:r>
            <a:endParaRPr kumimoji="0" lang="nl-NL" sz="1800" b="0" i="0" u="none" strike="noStrike" kern="1200" cap="none" spc="0" normalizeH="0" baseline="0" noProof="0">
              <a:ln>
                <a:noFill/>
              </a:ln>
              <a:solidFill>
                <a:srgbClr val="D64166"/>
              </a:solidFill>
              <a:effectLst/>
              <a:uLnTx/>
              <a:uFillTx/>
              <a:latin typeface="Calibri" panose="020F0502020204030204"/>
              <a:ea typeface="Calibri"/>
              <a:cs typeface="Calibri"/>
            </a:endParaRPr>
          </a:p>
        </p:txBody>
      </p:sp>
      <p:sp>
        <p:nvSpPr>
          <p:cNvPr id="21" name="Rechthoek: afgeronde hoeken 20">
            <a:extLst>
              <a:ext uri="{FF2B5EF4-FFF2-40B4-BE49-F238E27FC236}">
                <a16:creationId xmlns:a16="http://schemas.microsoft.com/office/drawing/2014/main" id="{3DBFB488-2F4D-CC9E-0DBC-1ECCED01DE92}"/>
              </a:ext>
            </a:extLst>
          </p:cNvPr>
          <p:cNvSpPr/>
          <p:nvPr/>
        </p:nvSpPr>
        <p:spPr>
          <a:xfrm>
            <a:off x="8965494" y="2297993"/>
            <a:ext cx="2949220" cy="9948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D64166"/>
                </a:solidFill>
                <a:effectLst/>
                <a:uLnTx/>
                <a:uFillTx/>
                <a:latin typeface="Calibri" panose="020F0502020204030204"/>
                <a:ea typeface="Calibri"/>
                <a:cs typeface="Calibri"/>
              </a:rPr>
              <a:t>Ik zeg tegen docenten en studenten als iets onduidelijk is en stel vragen.</a:t>
            </a:r>
          </a:p>
        </p:txBody>
      </p:sp>
      <p:sp>
        <p:nvSpPr>
          <p:cNvPr id="22" name="Bijschrift: pijl-omlaag 21">
            <a:extLst>
              <a:ext uri="{FF2B5EF4-FFF2-40B4-BE49-F238E27FC236}">
                <a16:creationId xmlns:a16="http://schemas.microsoft.com/office/drawing/2014/main" id="{AC4FD5CD-8F94-49E2-6142-6AC2BE48F3A6}"/>
              </a:ext>
            </a:extLst>
          </p:cNvPr>
          <p:cNvSpPr/>
          <p:nvPr/>
        </p:nvSpPr>
        <p:spPr>
          <a:xfrm>
            <a:off x="6875286" y="3958519"/>
            <a:ext cx="3866443" cy="987776"/>
          </a:xfrm>
          <a:prstGeom prst="downArrowCallout">
            <a:avLst>
              <a:gd name="adj1" fmla="val 25000"/>
              <a:gd name="adj2" fmla="val 25000"/>
              <a:gd name="adj3" fmla="val 25000"/>
              <a:gd name="adj4" fmla="val 6497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44A8D"/>
                </a:solidFill>
                <a:effectLst/>
                <a:uLnTx/>
                <a:uFillTx/>
                <a:latin typeface="Calibri" panose="020F0502020204030204"/>
                <a:ea typeface="Calibri"/>
                <a:cs typeface="Calibri"/>
              </a:rPr>
              <a:t>Ik wil beter samenwerken</a:t>
            </a:r>
            <a:endParaRPr kumimoji="0" lang="nl-NL" sz="1800" b="1" i="0" u="none" strike="noStrike" kern="1200" cap="none" spc="0" normalizeH="0" baseline="0" noProof="0" dirty="0">
              <a:ln>
                <a:noFill/>
              </a:ln>
              <a:solidFill>
                <a:srgbClr val="344A8D"/>
              </a:solidFill>
              <a:effectLst/>
              <a:uLnTx/>
              <a:uFillTx/>
              <a:latin typeface="Calibri" panose="020F0502020204030204"/>
              <a:ea typeface="+mn-ea"/>
              <a:cs typeface="+mn-cs"/>
            </a:endParaRPr>
          </a:p>
        </p:txBody>
      </p:sp>
      <p:sp>
        <p:nvSpPr>
          <p:cNvPr id="23" name="Rechthoek: afgeronde hoeken 22">
            <a:extLst>
              <a:ext uri="{FF2B5EF4-FFF2-40B4-BE49-F238E27FC236}">
                <a16:creationId xmlns:a16="http://schemas.microsoft.com/office/drawing/2014/main" id="{2654D6C6-9A83-A9CE-4FF9-AF1958EA0CEE}"/>
              </a:ext>
            </a:extLst>
          </p:cNvPr>
          <p:cNvSpPr/>
          <p:nvPr/>
        </p:nvSpPr>
        <p:spPr>
          <a:xfrm>
            <a:off x="8965494" y="4979105"/>
            <a:ext cx="2949220" cy="15663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44A8D"/>
                </a:solidFill>
                <a:effectLst/>
                <a:uLnTx/>
                <a:uFillTx/>
                <a:latin typeface="Calibri" panose="020F0502020204030204"/>
                <a:ea typeface="+mn-lt"/>
                <a:cs typeface="Calibri" panose="020F0502020204030204"/>
              </a:rPr>
              <a:t>ik zorg ervoor dat mijn aandeel voor groepsopdrachten deze </a:t>
            </a:r>
            <a:r>
              <a:rPr kumimoji="0" lang="nl-NL" sz="1800" b="0" i="0" u="none" strike="noStrike" kern="1200" cap="none" spc="0" normalizeH="0" baseline="0" noProof="0" err="1">
                <a:ln>
                  <a:noFill/>
                </a:ln>
                <a:solidFill>
                  <a:srgbClr val="344A8D"/>
                </a:solidFill>
                <a:effectLst/>
                <a:uLnTx/>
                <a:uFillTx/>
                <a:latin typeface="Calibri" panose="020F0502020204030204"/>
                <a:ea typeface="+mn-lt"/>
                <a:cs typeface="Calibri" panose="020F0502020204030204"/>
              </a:rPr>
              <a:t>per-iode</a:t>
            </a:r>
            <a:r>
              <a:rPr kumimoji="0" lang="nl-NL" sz="1800" b="0" i="0" u="none" strike="noStrike" kern="1200" cap="none" spc="0" normalizeH="0" baseline="0" noProof="0">
                <a:ln>
                  <a:noFill/>
                </a:ln>
                <a:solidFill>
                  <a:srgbClr val="344A8D"/>
                </a:solidFill>
                <a:effectLst/>
                <a:uLnTx/>
                <a:uFillTx/>
                <a:latin typeface="Calibri" panose="020F0502020204030204"/>
                <a:ea typeface="+mn-lt"/>
                <a:cs typeface="Calibri" panose="020F0502020204030204"/>
              </a:rPr>
              <a:t> op tijd ingeleverd is.</a:t>
            </a:r>
            <a:endParaRPr kumimoji="0" lang="nl-NL" sz="1800" b="0" i="0" u="none" strike="noStrike" kern="1200" cap="none" spc="0" normalizeH="0" baseline="0" noProof="0">
              <a:ln>
                <a:noFill/>
              </a:ln>
              <a:solidFill>
                <a:srgbClr val="344A8D"/>
              </a:solidFill>
              <a:effectLst/>
              <a:uLnTx/>
              <a:uFillTx/>
              <a:latin typeface="Calibri" panose="020F0502020204030204"/>
              <a:ea typeface="+mn-ea"/>
              <a:cs typeface="+mn-cs"/>
            </a:endParaRPr>
          </a:p>
        </p:txBody>
      </p:sp>
      <p:sp>
        <p:nvSpPr>
          <p:cNvPr id="24" name="Rechthoek: afgeronde hoeken 23">
            <a:extLst>
              <a:ext uri="{FF2B5EF4-FFF2-40B4-BE49-F238E27FC236}">
                <a16:creationId xmlns:a16="http://schemas.microsoft.com/office/drawing/2014/main" id="{2823955D-9C31-BD2B-49C7-B1D6D265A939}"/>
              </a:ext>
            </a:extLst>
          </p:cNvPr>
          <p:cNvSpPr/>
          <p:nvPr/>
        </p:nvSpPr>
        <p:spPr>
          <a:xfrm>
            <a:off x="6234994" y="4979104"/>
            <a:ext cx="2434166" cy="156633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44A8D"/>
                </a:solidFill>
                <a:effectLst/>
                <a:uLnTx/>
                <a:uFillTx/>
                <a:latin typeface="Calibri" panose="020F0502020204030204"/>
                <a:ea typeface="+mn-lt"/>
                <a:cs typeface="Calibri" panose="020F0502020204030204"/>
              </a:rPr>
              <a:t>ik spreek een taakverdeling af met anderen en bespreek mijn rol binnen de groep.</a:t>
            </a:r>
          </a:p>
        </p:txBody>
      </p:sp>
      <p:sp>
        <p:nvSpPr>
          <p:cNvPr id="27" name="Bijschrift: pijl-omlaag 26">
            <a:extLst>
              <a:ext uri="{FF2B5EF4-FFF2-40B4-BE49-F238E27FC236}">
                <a16:creationId xmlns:a16="http://schemas.microsoft.com/office/drawing/2014/main" id="{700A4AE5-9305-C9B5-64E5-DF2500DF7DD6}"/>
              </a:ext>
            </a:extLst>
          </p:cNvPr>
          <p:cNvSpPr/>
          <p:nvPr/>
        </p:nvSpPr>
        <p:spPr>
          <a:xfrm>
            <a:off x="806482" y="4610452"/>
            <a:ext cx="3866443" cy="91722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D64166"/>
                </a:solidFill>
                <a:effectLst/>
                <a:uLnTx/>
                <a:uFillTx/>
                <a:latin typeface="Calibri" panose="020F0502020204030204"/>
                <a:ea typeface="Calibri"/>
                <a:cs typeface="Calibri"/>
              </a:rPr>
              <a:t>Ik wil creatiever denken en handelen</a:t>
            </a:r>
            <a:endParaRPr kumimoji="0" lang="nl-NL" sz="1800" b="1" i="0" u="none" strike="noStrike" kern="1200" cap="none" spc="0" normalizeH="0" baseline="0" noProof="0" dirty="0">
              <a:ln>
                <a:noFill/>
              </a:ln>
              <a:solidFill>
                <a:srgbClr val="D64166"/>
              </a:solidFill>
              <a:effectLst/>
              <a:uLnTx/>
              <a:uFillTx/>
              <a:latin typeface="Calibri" panose="020F0502020204030204"/>
              <a:ea typeface="+mn-ea"/>
              <a:cs typeface="+mn-cs"/>
            </a:endParaRPr>
          </a:p>
        </p:txBody>
      </p:sp>
      <p:sp>
        <p:nvSpPr>
          <p:cNvPr id="28" name="Rechthoek: afgeronde hoeken 27">
            <a:extLst>
              <a:ext uri="{FF2B5EF4-FFF2-40B4-BE49-F238E27FC236}">
                <a16:creationId xmlns:a16="http://schemas.microsoft.com/office/drawing/2014/main" id="{BDB15519-9D12-4EE1-F097-ADE4E4E587AE}"/>
              </a:ext>
            </a:extLst>
          </p:cNvPr>
          <p:cNvSpPr/>
          <p:nvPr/>
        </p:nvSpPr>
        <p:spPr>
          <a:xfrm>
            <a:off x="2883605" y="5529437"/>
            <a:ext cx="2949220"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64166"/>
                </a:solidFill>
                <a:effectLst/>
                <a:uLnTx/>
                <a:uFillTx/>
                <a:latin typeface="Calibri" panose="020F0502020204030204"/>
                <a:ea typeface="Calibri"/>
                <a:cs typeface="Calibri"/>
              </a:rPr>
              <a:t>ik bedenk eerst 3 ideeën of schetsen voordat ik een idee helemaal uitwerk.</a:t>
            </a:r>
          </a:p>
        </p:txBody>
      </p:sp>
      <p:sp>
        <p:nvSpPr>
          <p:cNvPr id="29" name="Rechthoek: afgeronde hoeken 28">
            <a:extLst>
              <a:ext uri="{FF2B5EF4-FFF2-40B4-BE49-F238E27FC236}">
                <a16:creationId xmlns:a16="http://schemas.microsoft.com/office/drawing/2014/main" id="{1237960F-00C5-3B7A-636A-37C09C807B0A}"/>
              </a:ext>
            </a:extLst>
          </p:cNvPr>
          <p:cNvSpPr/>
          <p:nvPr/>
        </p:nvSpPr>
        <p:spPr>
          <a:xfrm>
            <a:off x="193899" y="5529436"/>
            <a:ext cx="2420055" cy="98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D64166"/>
                </a:solidFill>
                <a:effectLst/>
                <a:uLnTx/>
                <a:uFillTx/>
                <a:latin typeface="Calibri" panose="020F0502020204030204"/>
                <a:ea typeface="+mn-lt"/>
                <a:cs typeface="Calibri" panose="020F0502020204030204"/>
              </a:rPr>
              <a:t>ik zoek inspiratie door veel werk van anderen te bekijken.</a:t>
            </a:r>
            <a:endParaRPr kumimoji="0" lang="nl-NL" sz="1800" b="0" i="0" u="none" strike="noStrike" kern="1200" cap="none" spc="0" normalizeH="0" baseline="0" noProof="0">
              <a:ln>
                <a:noFill/>
              </a:ln>
              <a:solidFill>
                <a:srgbClr val="D641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40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CDF25-499D-3282-D19C-67664B2D6ADC}"/>
              </a:ext>
            </a:extLst>
          </p:cNvPr>
          <p:cNvSpPr>
            <a:spLocks noGrp="1"/>
          </p:cNvSpPr>
          <p:nvPr>
            <p:ph type="title"/>
          </p:nvPr>
        </p:nvSpPr>
        <p:spPr>
          <a:xfrm>
            <a:off x="838200" y="507365"/>
            <a:ext cx="10515600" cy="1325563"/>
          </a:xfrm>
        </p:spPr>
        <p:txBody>
          <a:bodyPr>
            <a:normAutofit/>
          </a:bodyPr>
          <a:lstStyle/>
          <a:p>
            <a:r>
              <a:rPr lang="nl-NL" dirty="0"/>
              <a:t>Opdracht: zet je eerste stap | </a:t>
            </a:r>
            <a:br>
              <a:rPr lang="nl-NL" dirty="0"/>
            </a:br>
            <a:r>
              <a:rPr lang="nl-NL" dirty="0"/>
              <a:t>in 2 tot 3-tallen</a:t>
            </a:r>
          </a:p>
        </p:txBody>
      </p:sp>
      <p:sp>
        <p:nvSpPr>
          <p:cNvPr id="3" name="Tijdelijke aanduiding voor inhoud 2">
            <a:extLst>
              <a:ext uri="{FF2B5EF4-FFF2-40B4-BE49-F238E27FC236}">
                <a16:creationId xmlns:a16="http://schemas.microsoft.com/office/drawing/2014/main" id="{5BDBD187-3932-ACFA-33F3-4EB34186238E}"/>
              </a:ext>
            </a:extLst>
          </p:cNvPr>
          <p:cNvSpPr>
            <a:spLocks noGrp="1"/>
          </p:cNvSpPr>
          <p:nvPr>
            <p:ph sz="half" idx="1"/>
          </p:nvPr>
        </p:nvSpPr>
        <p:spPr>
          <a:xfrm>
            <a:off x="838200" y="2213586"/>
            <a:ext cx="7332565" cy="4644414"/>
          </a:xfrm>
        </p:spPr>
        <p:txBody>
          <a:bodyPr vert="horz" lIns="91440" tIns="45720" rIns="91440" bIns="45720" rtlCol="0" anchor="t">
            <a:noAutofit/>
          </a:bodyPr>
          <a:lstStyle/>
          <a:p>
            <a:pPr>
              <a:buClr>
                <a:srgbClr val="949BDB"/>
              </a:buClr>
              <a:buFont typeface="Arial"/>
              <a:buChar char="•"/>
            </a:pPr>
            <a:r>
              <a:rPr lang="nl-NL" dirty="0">
                <a:ea typeface="+mn-lt"/>
                <a:cs typeface="+mn-lt"/>
              </a:rPr>
              <a:t>Maak een eerste stap richting je doel. Dit kan een idee of inzicht zijn maar ook echt een actie. </a:t>
            </a:r>
          </a:p>
          <a:p>
            <a:pPr>
              <a:buClr>
                <a:srgbClr val="949BDB"/>
              </a:buClr>
              <a:buFont typeface="Arial"/>
              <a:buChar char="•"/>
            </a:pPr>
            <a:r>
              <a:rPr lang="nl-NL" dirty="0">
                <a:ea typeface="+mn-lt"/>
                <a:cs typeface="+mn-lt"/>
              </a:rPr>
              <a:t>Maak er een foto van en upload de foto onder je doel. </a:t>
            </a:r>
          </a:p>
          <a:p>
            <a:pPr>
              <a:buClr>
                <a:srgbClr val="949BDB"/>
              </a:buClr>
              <a:buFont typeface="Arial"/>
              <a:buChar char="•"/>
            </a:pPr>
            <a:r>
              <a:rPr lang="nl-NL" dirty="0">
                <a:ea typeface="+mn-lt"/>
                <a:cs typeface="+mn-lt"/>
              </a:rPr>
              <a:t>Schrijf een korte beschrijving van max. 2 zinnen bij de foto.</a:t>
            </a:r>
          </a:p>
          <a:p>
            <a:pPr>
              <a:buClr>
                <a:srgbClr val="949BDB"/>
              </a:buClr>
              <a:buFont typeface="Arial"/>
              <a:buChar char="•"/>
            </a:pPr>
            <a:endParaRPr lang="nl-NL" dirty="0">
              <a:solidFill>
                <a:srgbClr val="FFFFFF"/>
              </a:solidFill>
              <a:cs typeface="Calibri"/>
            </a:endParaRPr>
          </a:p>
          <a:p>
            <a:pPr marL="457200" indent="-457200">
              <a:buClr>
                <a:srgbClr val="949BDB"/>
              </a:buClr>
              <a:buAutoNum type="arabicPeriod"/>
            </a:pPr>
            <a:endParaRPr lang="nl-NL" dirty="0">
              <a:cs typeface="Calibri"/>
            </a:endParaRPr>
          </a:p>
        </p:txBody>
      </p:sp>
      <p:pic>
        <p:nvPicPr>
          <p:cNvPr id="8" name="Graphic 6" descr="Danspassen met effen opvulling">
            <a:extLst>
              <a:ext uri="{FF2B5EF4-FFF2-40B4-BE49-F238E27FC236}">
                <a16:creationId xmlns:a16="http://schemas.microsoft.com/office/drawing/2014/main" id="{61FF7042-7ED4-4571-D67A-8DFBC321B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60000">
            <a:off x="9111147" y="3675308"/>
            <a:ext cx="2052434" cy="2074667"/>
          </a:xfrm>
          <a:prstGeom prst="rect">
            <a:avLst/>
          </a:prstGeom>
        </p:spPr>
      </p:pic>
      <p:pic>
        <p:nvPicPr>
          <p:cNvPr id="5" name="Graphic 4" descr="Camera met effen opvulling">
            <a:extLst>
              <a:ext uri="{FF2B5EF4-FFF2-40B4-BE49-F238E27FC236}">
                <a16:creationId xmlns:a16="http://schemas.microsoft.com/office/drawing/2014/main" id="{5970C806-101F-D3D8-A24F-CBE7E94BF3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31119">
            <a:off x="9712320" y="1357789"/>
            <a:ext cx="1619226" cy="1619226"/>
          </a:xfrm>
          <a:prstGeom prst="rect">
            <a:avLst/>
          </a:prstGeom>
        </p:spPr>
      </p:pic>
    </p:spTree>
    <p:extLst>
      <p:ext uri="{BB962C8B-B14F-4D97-AF65-F5344CB8AC3E}">
        <p14:creationId xmlns:p14="http://schemas.microsoft.com/office/powerpoint/2010/main" val="5467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D1E36-3171-A267-5A7E-C13B068B8872}"/>
              </a:ext>
            </a:extLst>
          </p:cNvPr>
          <p:cNvSpPr>
            <a:spLocks noGrp="1"/>
          </p:cNvSpPr>
          <p:nvPr>
            <p:ph type="title"/>
          </p:nvPr>
        </p:nvSpPr>
        <p:spPr/>
        <p:txBody>
          <a:bodyPr>
            <a:noAutofit/>
          </a:bodyPr>
          <a:lstStyle/>
          <a:p>
            <a:r>
              <a:rPr lang="nl-NL" sz="4400" dirty="0"/>
              <a:t>Beelddagboek: dit ga je deze periode doen</a:t>
            </a:r>
          </a:p>
        </p:txBody>
      </p:sp>
      <p:pic>
        <p:nvPicPr>
          <p:cNvPr id="4" name="Graphic 4" descr="Goed idee met effen opvulling">
            <a:extLst>
              <a:ext uri="{FF2B5EF4-FFF2-40B4-BE49-F238E27FC236}">
                <a16:creationId xmlns:a16="http://schemas.microsoft.com/office/drawing/2014/main" id="{9F0061B4-BE87-A228-C6B3-5EE71FD9E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7736" y="1949356"/>
            <a:ext cx="1322894" cy="1322894"/>
          </a:xfrm>
          <a:prstGeom prst="rect">
            <a:avLst/>
          </a:prstGeom>
        </p:spPr>
      </p:pic>
      <p:pic>
        <p:nvPicPr>
          <p:cNvPr id="5" name="Graphic 5" descr="Roos met effen opvulling">
            <a:extLst>
              <a:ext uri="{FF2B5EF4-FFF2-40B4-BE49-F238E27FC236}">
                <a16:creationId xmlns:a16="http://schemas.microsoft.com/office/drawing/2014/main" id="{56510C59-9262-A585-A4F3-E0579745F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670" y="1946787"/>
            <a:ext cx="1527142" cy="1534997"/>
          </a:xfrm>
          <a:prstGeom prst="rect">
            <a:avLst/>
          </a:prstGeom>
        </p:spPr>
      </p:pic>
      <p:pic>
        <p:nvPicPr>
          <p:cNvPr id="6" name="Graphic 6" descr="Danspassen met effen opvulling">
            <a:extLst>
              <a:ext uri="{FF2B5EF4-FFF2-40B4-BE49-F238E27FC236}">
                <a16:creationId xmlns:a16="http://schemas.microsoft.com/office/drawing/2014/main" id="{910FC22C-2701-58B4-DA74-411435BDC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60000">
            <a:off x="2218259" y="4198493"/>
            <a:ext cx="1448585" cy="1456441"/>
          </a:xfrm>
          <a:prstGeom prst="rect">
            <a:avLst/>
          </a:prstGeom>
        </p:spPr>
      </p:pic>
      <p:pic>
        <p:nvPicPr>
          <p:cNvPr id="7" name="Graphic 7" descr="Polaroidfoto's met effen opvulling">
            <a:extLst>
              <a:ext uri="{FF2B5EF4-FFF2-40B4-BE49-F238E27FC236}">
                <a16:creationId xmlns:a16="http://schemas.microsoft.com/office/drawing/2014/main" id="{CFC0D17A-D679-93BA-5CAC-5CF5D90D4B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6649" y="3715143"/>
            <a:ext cx="1511430" cy="1519286"/>
          </a:xfrm>
          <a:prstGeom prst="rect">
            <a:avLst/>
          </a:prstGeom>
        </p:spPr>
      </p:pic>
      <p:pic>
        <p:nvPicPr>
          <p:cNvPr id="8" name="Graphic 7" descr="Polaroidfoto's met effen opvulling">
            <a:extLst>
              <a:ext uri="{FF2B5EF4-FFF2-40B4-BE49-F238E27FC236}">
                <a16:creationId xmlns:a16="http://schemas.microsoft.com/office/drawing/2014/main" id="{54A0713F-65FA-AC9A-095D-FD1CD78F19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3654" y="4793254"/>
            <a:ext cx="1150070" cy="1157926"/>
          </a:xfrm>
          <a:prstGeom prst="rect">
            <a:avLst/>
          </a:prstGeom>
        </p:spPr>
      </p:pic>
      <p:pic>
        <p:nvPicPr>
          <p:cNvPr id="9" name="Graphic 7" descr="Polaroidfoto's met effen opvulling">
            <a:extLst>
              <a:ext uri="{FF2B5EF4-FFF2-40B4-BE49-F238E27FC236}">
                <a16:creationId xmlns:a16="http://schemas.microsoft.com/office/drawing/2014/main" id="{F09190C8-359C-ED69-9CB2-344B91F9C0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40520" y="5304995"/>
            <a:ext cx="1285688" cy="1292371"/>
          </a:xfrm>
          <a:prstGeom prst="rect">
            <a:avLst/>
          </a:prstGeom>
        </p:spPr>
      </p:pic>
      <p:pic>
        <p:nvPicPr>
          <p:cNvPr id="12" name="Graphic 12" descr="Aspiratie met effen opvulling">
            <a:extLst>
              <a:ext uri="{FF2B5EF4-FFF2-40B4-BE49-F238E27FC236}">
                <a16:creationId xmlns:a16="http://schemas.microsoft.com/office/drawing/2014/main" id="{EF8047EA-8F47-B2DF-B86A-E688E3F20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81656" y="1834541"/>
            <a:ext cx="1495719" cy="1503575"/>
          </a:xfrm>
          <a:prstGeom prst="rect">
            <a:avLst/>
          </a:prstGeom>
        </p:spPr>
      </p:pic>
      <p:pic>
        <p:nvPicPr>
          <p:cNvPr id="13" name="Graphic 13" descr="Aspiratie met effen opvulling">
            <a:extLst>
              <a:ext uri="{FF2B5EF4-FFF2-40B4-BE49-F238E27FC236}">
                <a16:creationId xmlns:a16="http://schemas.microsoft.com/office/drawing/2014/main" id="{FF82FFC4-E754-20ED-8275-26FD2AE612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1312" y="4471554"/>
            <a:ext cx="1503575" cy="1511430"/>
          </a:xfrm>
          <a:prstGeom prst="rect">
            <a:avLst/>
          </a:prstGeom>
        </p:spPr>
      </p:pic>
      <p:sp>
        <p:nvSpPr>
          <p:cNvPr id="14" name="Tekstvak 13">
            <a:extLst>
              <a:ext uri="{FF2B5EF4-FFF2-40B4-BE49-F238E27FC236}">
                <a16:creationId xmlns:a16="http://schemas.microsoft.com/office/drawing/2014/main" id="{C6F59934-7844-36BA-FFF8-A46DCEE7B5F5}"/>
              </a:ext>
            </a:extLst>
          </p:cNvPr>
          <p:cNvSpPr txBox="1"/>
          <p:nvPr/>
        </p:nvSpPr>
        <p:spPr>
          <a:xfrm>
            <a:off x="776654" y="3553557"/>
            <a:ext cx="14507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kiest een doel.</a:t>
            </a:r>
            <a:endParaRPr kumimoji="0" lang="nl-NL" sz="1800" b="0" i="0" u="none" strike="noStrike" kern="1200" cap="none" spc="0" normalizeH="0" baseline="0" noProof="0">
              <a:ln>
                <a:noFill/>
              </a:ln>
              <a:solidFill>
                <a:prstClr val="black"/>
              </a:solidFill>
              <a:effectLst/>
              <a:uLnTx/>
              <a:uFillTx/>
              <a:latin typeface="Consolas"/>
              <a:ea typeface="+mn-ea"/>
              <a:cs typeface="+mn-cs"/>
            </a:endParaRPr>
          </a:p>
        </p:txBody>
      </p:sp>
      <p:sp>
        <p:nvSpPr>
          <p:cNvPr id="15" name="Tekstvak 14">
            <a:extLst>
              <a:ext uri="{FF2B5EF4-FFF2-40B4-BE49-F238E27FC236}">
                <a16:creationId xmlns:a16="http://schemas.microsoft.com/office/drawing/2014/main" id="{5874068E-E685-3687-5FDB-15654A41F93A}"/>
              </a:ext>
            </a:extLst>
          </p:cNvPr>
          <p:cNvSpPr txBox="1"/>
          <p:nvPr/>
        </p:nvSpPr>
        <p:spPr>
          <a:xfrm>
            <a:off x="1743807" y="5693018"/>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bepaalt kleine stappen.</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kstvak 15">
            <a:extLst>
              <a:ext uri="{FF2B5EF4-FFF2-40B4-BE49-F238E27FC236}">
                <a16:creationId xmlns:a16="http://schemas.microsoft.com/office/drawing/2014/main" id="{45C04B2C-A2D2-D064-CDCE-335DEDD831A2}"/>
              </a:ext>
            </a:extLst>
          </p:cNvPr>
          <p:cNvSpPr txBox="1"/>
          <p:nvPr/>
        </p:nvSpPr>
        <p:spPr>
          <a:xfrm>
            <a:off x="3385039" y="3275132"/>
            <a:ext cx="22273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hebt inzichten en boekt voortgang.</a:t>
            </a:r>
          </a:p>
        </p:txBody>
      </p:sp>
      <p:sp>
        <p:nvSpPr>
          <p:cNvPr id="17" name="Tekstvak 16">
            <a:extLst>
              <a:ext uri="{FF2B5EF4-FFF2-40B4-BE49-F238E27FC236}">
                <a16:creationId xmlns:a16="http://schemas.microsoft.com/office/drawing/2014/main" id="{036D73F7-41BA-5972-1252-1285C6DC3353}"/>
              </a:ext>
            </a:extLst>
          </p:cNvPr>
          <p:cNvSpPr txBox="1"/>
          <p:nvPr/>
        </p:nvSpPr>
        <p:spPr>
          <a:xfrm>
            <a:off x="6074018" y="2410556"/>
            <a:ext cx="19049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fotografeert je inzichten en stappen.</a:t>
            </a:r>
          </a:p>
        </p:txBody>
      </p:sp>
      <p:sp>
        <p:nvSpPr>
          <p:cNvPr id="18" name="Tekstvak 17">
            <a:extLst>
              <a:ext uri="{FF2B5EF4-FFF2-40B4-BE49-F238E27FC236}">
                <a16:creationId xmlns:a16="http://schemas.microsoft.com/office/drawing/2014/main" id="{249BB284-A698-4450-046F-CE26B9C9DC15}"/>
              </a:ext>
            </a:extLst>
          </p:cNvPr>
          <p:cNvSpPr txBox="1"/>
          <p:nvPr/>
        </p:nvSpPr>
        <p:spPr>
          <a:xfrm>
            <a:off x="6195161" y="5092194"/>
            <a:ext cx="1904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onsolas"/>
                <a:ea typeface="+mn-ea"/>
                <a:cs typeface="Calibri"/>
              </a:rPr>
              <a:t>Naar de </a:t>
            </a:r>
            <a:r>
              <a:rPr kumimoji="0" lang="nl-NL" sz="1800" b="0" i="0" u="none" strike="noStrike" kern="1200" cap="none" spc="0" normalizeH="0" baseline="0" noProof="0" dirty="0" err="1">
                <a:ln>
                  <a:noFill/>
                </a:ln>
                <a:solidFill>
                  <a:prstClr val="black"/>
                </a:solidFill>
                <a:effectLst/>
                <a:uLnTx/>
                <a:uFillTx/>
                <a:latin typeface="Consolas"/>
                <a:ea typeface="+mn-ea"/>
                <a:cs typeface="Calibri"/>
              </a:rPr>
              <a:t>Padlet</a:t>
            </a:r>
            <a:r>
              <a:rPr kumimoji="0" lang="nl-NL" sz="1800" b="0" i="0" u="none" strike="noStrike" kern="1200" cap="none" spc="0" normalizeH="0" baseline="0" noProof="0" dirty="0">
                <a:ln>
                  <a:noFill/>
                </a:ln>
                <a:solidFill>
                  <a:prstClr val="black"/>
                </a:solidFill>
                <a:effectLst/>
                <a:uLnTx/>
                <a:uFillTx/>
                <a:latin typeface="Consolas"/>
                <a:ea typeface="+mn-ea"/>
                <a:cs typeface="Calibri"/>
              </a:rPr>
              <a:t> uploaden!</a:t>
            </a:r>
          </a:p>
        </p:txBody>
      </p:sp>
      <p:sp>
        <p:nvSpPr>
          <p:cNvPr id="19" name="Tekstvak 18">
            <a:extLst>
              <a:ext uri="{FF2B5EF4-FFF2-40B4-BE49-F238E27FC236}">
                <a16:creationId xmlns:a16="http://schemas.microsoft.com/office/drawing/2014/main" id="{E2DEF45A-C3CF-165C-B6E1-7495F9F45806}"/>
              </a:ext>
            </a:extLst>
          </p:cNvPr>
          <p:cNvSpPr txBox="1"/>
          <p:nvPr/>
        </p:nvSpPr>
        <p:spPr>
          <a:xfrm>
            <a:off x="8425960" y="3363056"/>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lt"/>
                <a:cs typeface="Calibri" panose="020F0502020204030204"/>
              </a:rPr>
              <a:t>Je blijft aan je doel werken.</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kstvak 19">
            <a:extLst>
              <a:ext uri="{FF2B5EF4-FFF2-40B4-BE49-F238E27FC236}">
                <a16:creationId xmlns:a16="http://schemas.microsoft.com/office/drawing/2014/main" id="{9AD7B797-4273-48FE-3203-D05901BD8173}"/>
              </a:ext>
            </a:extLst>
          </p:cNvPr>
          <p:cNvSpPr txBox="1"/>
          <p:nvPr/>
        </p:nvSpPr>
        <p:spPr>
          <a:xfrm>
            <a:off x="9774114" y="5942132"/>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onsolas"/>
                <a:ea typeface="+mn-lt"/>
                <a:cs typeface="Calibri" panose="020F0502020204030204"/>
              </a:rPr>
              <a:t>Je bent op weg naar je doel!</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raphic 21" descr="Lijn met pijl: curve in tegenwijzerzin silhouet">
            <a:extLst>
              <a:ext uri="{FF2B5EF4-FFF2-40B4-BE49-F238E27FC236}">
                <a16:creationId xmlns:a16="http://schemas.microsoft.com/office/drawing/2014/main" id="{DD936AE1-01CF-0DB3-9C55-745F13D154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9600000">
            <a:off x="1184031" y="4268666"/>
            <a:ext cx="914400" cy="914400"/>
          </a:xfrm>
          <a:prstGeom prst="rect">
            <a:avLst/>
          </a:prstGeom>
        </p:spPr>
      </p:pic>
      <p:pic>
        <p:nvPicPr>
          <p:cNvPr id="22" name="Graphic 21" descr="Lijn met pijl: curve in tegenwijzerzin silhouet">
            <a:extLst>
              <a:ext uri="{FF2B5EF4-FFF2-40B4-BE49-F238E27FC236}">
                <a16:creationId xmlns:a16="http://schemas.microsoft.com/office/drawing/2014/main" id="{25B8DA9E-8B70-5667-A0FB-BA3BF11104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3512122">
            <a:off x="3743652" y="4268665"/>
            <a:ext cx="914400" cy="914400"/>
          </a:xfrm>
          <a:prstGeom prst="rect">
            <a:avLst/>
          </a:prstGeom>
        </p:spPr>
      </p:pic>
      <p:pic>
        <p:nvPicPr>
          <p:cNvPr id="23" name="Graphic 22" descr="Lijn met pijl: curve in tegenwijzerzin silhouet">
            <a:extLst>
              <a:ext uri="{FF2B5EF4-FFF2-40B4-BE49-F238E27FC236}">
                <a16:creationId xmlns:a16="http://schemas.microsoft.com/office/drawing/2014/main" id="{BBA38062-47FA-E1F8-4EA7-2BD478DCE3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159792">
            <a:off x="7988558" y="3944121"/>
            <a:ext cx="914400" cy="914400"/>
          </a:xfrm>
          <a:prstGeom prst="rect">
            <a:avLst/>
          </a:prstGeom>
        </p:spPr>
      </p:pic>
      <p:pic>
        <p:nvPicPr>
          <p:cNvPr id="24" name="Graphic 24" descr="Lijn met pijl: Curve in wijzerzin silhouet">
            <a:extLst>
              <a:ext uri="{FF2B5EF4-FFF2-40B4-BE49-F238E27FC236}">
                <a16:creationId xmlns:a16="http://schemas.microsoft.com/office/drawing/2014/main" id="{335E7252-316B-9870-B1F6-4FB8CE389D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8220000">
            <a:off x="5492262" y="1704243"/>
            <a:ext cx="914400" cy="914400"/>
          </a:xfrm>
          <a:prstGeom prst="rect">
            <a:avLst/>
          </a:prstGeom>
        </p:spPr>
      </p:pic>
      <p:pic>
        <p:nvPicPr>
          <p:cNvPr id="25" name="Graphic 24" descr="Lijn met pijl: Curve in wijzerzin silhouet">
            <a:extLst>
              <a:ext uri="{FF2B5EF4-FFF2-40B4-BE49-F238E27FC236}">
                <a16:creationId xmlns:a16="http://schemas.microsoft.com/office/drawing/2014/main" id="{9B872566-A489-4D5B-7324-4DC978FFC6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0020000">
            <a:off x="10670334" y="3229022"/>
            <a:ext cx="914400" cy="914400"/>
          </a:xfrm>
          <a:prstGeom prst="rect">
            <a:avLst/>
          </a:prstGeom>
        </p:spPr>
      </p:pic>
    </p:spTree>
    <p:extLst>
      <p:ext uri="{BB962C8B-B14F-4D97-AF65-F5344CB8AC3E}">
        <p14:creationId xmlns:p14="http://schemas.microsoft.com/office/powerpoint/2010/main" val="377671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79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B3641-7C9E-6A83-1F63-0D3307853320}"/>
              </a:ext>
            </a:extLst>
          </p:cNvPr>
          <p:cNvSpPr>
            <a:spLocks noGrp="1"/>
          </p:cNvSpPr>
          <p:nvPr>
            <p:ph type="title"/>
          </p:nvPr>
        </p:nvSpPr>
        <p:spPr>
          <a:xfrm>
            <a:off x="838200" y="670105"/>
            <a:ext cx="10515600" cy="2758895"/>
          </a:xfrm>
        </p:spPr>
        <p:txBody>
          <a:bodyPr anchor="t">
            <a:normAutofit/>
          </a:bodyPr>
          <a:lstStyle/>
          <a:p>
            <a:r>
              <a:rPr lang="nl-NL" sz="5200" dirty="0"/>
              <a:t>Les 1 | Waarom zou je een dagboek bijhouden?</a:t>
            </a:r>
          </a:p>
        </p:txBody>
      </p:sp>
      <p:sp>
        <p:nvSpPr>
          <p:cNvPr id="3" name="Tijdelijke aanduiding voor tekst 2">
            <a:extLst>
              <a:ext uri="{FF2B5EF4-FFF2-40B4-BE49-F238E27FC236}">
                <a16:creationId xmlns:a16="http://schemas.microsoft.com/office/drawing/2014/main" id="{9A5175C1-0A11-ECAA-E3A3-C270870472CA}"/>
              </a:ext>
            </a:extLst>
          </p:cNvPr>
          <p:cNvSpPr>
            <a:spLocks noGrp="1"/>
          </p:cNvSpPr>
          <p:nvPr>
            <p:ph type="body" idx="1"/>
          </p:nvPr>
        </p:nvSpPr>
        <p:spPr>
          <a:xfrm>
            <a:off x="838200" y="3708194"/>
            <a:ext cx="10515600" cy="1500187"/>
          </a:xfrm>
        </p:spPr>
        <p:txBody>
          <a:bodyPr vert="horz" lIns="91440" tIns="45720" rIns="91440" bIns="45720" rtlCol="0" anchor="b">
            <a:normAutofit/>
          </a:bodyPr>
          <a:lstStyle/>
          <a:p>
            <a:r>
              <a:rPr lang="nl-NL" dirty="0"/>
              <a:t>Doel 1: Je weet wat de opdracht “Beelddagboek” inhoudt.</a:t>
            </a:r>
          </a:p>
          <a:p>
            <a:r>
              <a:rPr lang="nl-NL" dirty="0"/>
              <a:t>Doel 2: </a:t>
            </a:r>
            <a:r>
              <a:rPr lang="nl-NL" dirty="0">
                <a:cs typeface="Calibri"/>
              </a:rPr>
              <a:t>Je kan voordelen benoemen van een dagboek bijhouden.</a:t>
            </a:r>
          </a:p>
          <a:p>
            <a:r>
              <a:rPr lang="nl-NL" dirty="0">
                <a:cs typeface="Calibri"/>
              </a:rPr>
              <a:t>Doel 3: Je </a:t>
            </a:r>
            <a:r>
              <a:rPr lang="nl-NL" sz="2400" b="0" i="0" u="none" strike="noStrike" dirty="0">
                <a:solidFill>
                  <a:srgbClr val="000000"/>
                </a:solidFill>
                <a:effectLst/>
              </a:rPr>
              <a:t>bedenkt stappen die gezet kunnen worden op weg naar het leerdoel.</a:t>
            </a:r>
            <a:endParaRPr lang="nl-NL" b="1" dirty="0"/>
          </a:p>
        </p:txBody>
      </p:sp>
    </p:spTree>
    <p:extLst>
      <p:ext uri="{BB962C8B-B14F-4D97-AF65-F5344CB8AC3E}">
        <p14:creationId xmlns:p14="http://schemas.microsoft.com/office/powerpoint/2010/main" val="33965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743C7-752C-4FEB-E851-114A88CEDC8F}"/>
              </a:ext>
            </a:extLst>
          </p:cNvPr>
          <p:cNvSpPr>
            <a:spLocks noGrp="1"/>
          </p:cNvSpPr>
          <p:nvPr>
            <p:ph type="title"/>
          </p:nvPr>
        </p:nvSpPr>
        <p:spPr>
          <a:xfrm>
            <a:off x="0" y="1869750"/>
            <a:ext cx="8103906" cy="3617644"/>
          </a:xfrm>
        </p:spPr>
        <p:txBody>
          <a:bodyPr vert="horz" lIns="91440" tIns="45720" rIns="91440" bIns="45720" rtlCol="0" anchor="b">
            <a:normAutofit/>
          </a:bodyPr>
          <a:lstStyle/>
          <a:p>
            <a:pPr algn="r"/>
            <a:r>
              <a:rPr lang="en-US" sz="6000" dirty="0" err="1"/>
              <a:t>Deel</a:t>
            </a:r>
            <a:r>
              <a:rPr lang="en-US" sz="6000" dirty="0"/>
              <a:t> 1| </a:t>
            </a:r>
            <a:br>
              <a:rPr lang="en-US" sz="6000" dirty="0"/>
            </a:br>
            <a:r>
              <a:rPr lang="nl-NL" sz="6000" dirty="0"/>
              <a:t>Waarom zou je een dagboek bijhouden?</a:t>
            </a:r>
          </a:p>
        </p:txBody>
      </p:sp>
      <p:pic>
        <p:nvPicPr>
          <p:cNvPr id="4" name="Afbeelding 4" descr="Oude vrouw die juicht met twee handen">
            <a:extLst>
              <a:ext uri="{FF2B5EF4-FFF2-40B4-BE49-F238E27FC236}">
                <a16:creationId xmlns:a16="http://schemas.microsoft.com/office/drawing/2014/main" id="{CE3D4D2F-2722-2BBD-C582-BE25B0EB82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73998">
            <a:off x="8499729" y="276225"/>
            <a:ext cx="2574416" cy="6353173"/>
          </a:xfrm>
          <a:prstGeom prst="rect">
            <a:avLst/>
          </a:prstGeom>
        </p:spPr>
      </p:pic>
    </p:spTree>
    <p:extLst>
      <p:ext uri="{BB962C8B-B14F-4D97-AF65-F5344CB8AC3E}">
        <p14:creationId xmlns:p14="http://schemas.microsoft.com/office/powerpoint/2010/main" val="45476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4321F878-382A-3EBD-2105-F6593A011CC8}"/>
              </a:ext>
            </a:extLst>
          </p:cNvPr>
          <p:cNvSpPr txBox="1">
            <a:spLocks/>
          </p:cNvSpPr>
          <p:nvPr/>
        </p:nvSpPr>
        <p:spPr>
          <a:xfrm>
            <a:off x="164873" y="1594661"/>
            <a:ext cx="11862254" cy="27588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344A8D"/>
                </a:solidFill>
                <a:latin typeface="Myriad Pro SemiExt" panose="020B0503030403020204" pitchFamily="34" charset="0"/>
                <a:ea typeface="+mj-ea"/>
                <a:cs typeface="+mj-cs"/>
              </a:defRPr>
            </a:lvl1pPr>
          </a:lstStyle>
          <a:p>
            <a:r>
              <a:rPr lang="nl-NL" sz="4800"/>
              <a:t>Waar denk je aan bij het woord “dagboek”?</a:t>
            </a:r>
            <a:endParaRPr lang="nl-NL" sz="4800" dirty="0"/>
          </a:p>
        </p:txBody>
      </p:sp>
      <p:pic>
        <p:nvPicPr>
          <p:cNvPr id="7" name="Graphic 4" descr="Ganzenveer silhouet">
            <a:extLst>
              <a:ext uri="{FF2B5EF4-FFF2-40B4-BE49-F238E27FC236}">
                <a16:creationId xmlns:a16="http://schemas.microsoft.com/office/drawing/2014/main" id="{89B00E15-B250-7C37-2EE7-D59409AA66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2" y="1020618"/>
            <a:ext cx="1953491" cy="1953491"/>
          </a:xfrm>
          <a:prstGeom prst="rect">
            <a:avLst/>
          </a:prstGeom>
        </p:spPr>
      </p:pic>
    </p:spTree>
    <p:extLst>
      <p:ext uri="{BB962C8B-B14F-4D97-AF65-F5344CB8AC3E}">
        <p14:creationId xmlns:p14="http://schemas.microsoft.com/office/powerpoint/2010/main" val="23683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A2C31-BD66-383F-DB2E-664D6745AB81}"/>
              </a:ext>
            </a:extLst>
          </p:cNvPr>
          <p:cNvSpPr>
            <a:spLocks noGrp="1"/>
          </p:cNvSpPr>
          <p:nvPr>
            <p:ph type="title"/>
          </p:nvPr>
        </p:nvSpPr>
        <p:spPr>
          <a:xfrm>
            <a:off x="777241" y="820587"/>
            <a:ext cx="10637518" cy="997961"/>
          </a:xfrm>
        </p:spPr>
        <p:txBody>
          <a:bodyPr>
            <a:noAutofit/>
          </a:bodyPr>
          <a:lstStyle/>
          <a:p>
            <a:r>
              <a:rPr lang="nl-NL" sz="4000" dirty="0"/>
              <a:t>Stelling | Kies 1 stelling per drietal</a:t>
            </a:r>
            <a:br>
              <a:rPr lang="nl-NL" sz="3200" dirty="0"/>
            </a:br>
            <a:endParaRPr lang="nl-NL" sz="3200" dirty="0"/>
          </a:p>
        </p:txBody>
      </p:sp>
      <p:sp>
        <p:nvSpPr>
          <p:cNvPr id="3" name="Tijdelijke aanduiding voor inhoud 2">
            <a:extLst>
              <a:ext uri="{FF2B5EF4-FFF2-40B4-BE49-F238E27FC236}">
                <a16:creationId xmlns:a16="http://schemas.microsoft.com/office/drawing/2014/main" id="{DFDFCD53-C2BF-EB3B-F678-6305A7D1A095}"/>
              </a:ext>
            </a:extLst>
          </p:cNvPr>
          <p:cNvSpPr>
            <a:spLocks noGrp="1"/>
          </p:cNvSpPr>
          <p:nvPr>
            <p:ph sz="half" idx="1"/>
          </p:nvPr>
        </p:nvSpPr>
        <p:spPr>
          <a:xfrm>
            <a:off x="684877" y="3711523"/>
            <a:ext cx="5242560" cy="1780991"/>
          </a:xfrm>
        </p:spPr>
        <p:txBody>
          <a:bodyPr>
            <a:normAutofit/>
          </a:bodyPr>
          <a:lstStyle/>
          <a:p>
            <a:pPr marL="0" indent="0" algn="ctr">
              <a:buNone/>
            </a:pPr>
            <a:r>
              <a:rPr lang="nl-NL" sz="3600" dirty="0">
                <a:solidFill>
                  <a:srgbClr val="DF3F62"/>
                </a:solidFill>
                <a:latin typeface="Myriad Pro" panose="020B0503030403020204" pitchFamily="34" charset="0"/>
              </a:rPr>
              <a:t>“Sociale media zijn een soort dagboeken geworden.” </a:t>
            </a:r>
          </a:p>
          <a:p>
            <a:pPr marL="0" indent="0" algn="ctr">
              <a:buNone/>
            </a:pPr>
            <a:endParaRPr lang="nl-NL" sz="3600" dirty="0">
              <a:solidFill>
                <a:srgbClr val="DF3F62"/>
              </a:solidFill>
              <a:latin typeface="Myriad Pro" panose="020B0503030403020204" pitchFamily="34" charset="0"/>
            </a:endParaRPr>
          </a:p>
        </p:txBody>
      </p:sp>
      <p:sp>
        <p:nvSpPr>
          <p:cNvPr id="4" name="Tijdelijke aanduiding voor inhoud 3">
            <a:extLst>
              <a:ext uri="{FF2B5EF4-FFF2-40B4-BE49-F238E27FC236}">
                <a16:creationId xmlns:a16="http://schemas.microsoft.com/office/drawing/2014/main" id="{026BD1D0-30C9-A45D-0578-DDDC72A2D343}"/>
              </a:ext>
            </a:extLst>
          </p:cNvPr>
          <p:cNvSpPr>
            <a:spLocks noGrp="1"/>
          </p:cNvSpPr>
          <p:nvPr>
            <p:ph sz="half" idx="2"/>
          </p:nvPr>
        </p:nvSpPr>
        <p:spPr>
          <a:xfrm>
            <a:off x="6657108" y="2069759"/>
            <a:ext cx="5181600" cy="3050992"/>
          </a:xfrm>
        </p:spPr>
        <p:txBody>
          <a:bodyPr>
            <a:normAutofit/>
          </a:bodyPr>
          <a:lstStyle/>
          <a:p>
            <a:pPr marL="0" indent="0" algn="ctr">
              <a:buNone/>
            </a:pPr>
            <a:r>
              <a:rPr lang="nl-NL" sz="3600" dirty="0">
                <a:solidFill>
                  <a:srgbClr val="DF3F62"/>
                </a:solidFill>
                <a:latin typeface="Myriad Pro" panose="020B0503030403020204" pitchFamily="34" charset="0"/>
              </a:rPr>
              <a:t>“Een dagboek bijhouden kan leuk zijn maar heeft geen effect op je leven.” </a:t>
            </a:r>
          </a:p>
          <a:p>
            <a:pPr marL="0" indent="0" algn="ctr">
              <a:buNone/>
            </a:pPr>
            <a:endParaRPr lang="nl-NL" sz="3600" dirty="0">
              <a:solidFill>
                <a:srgbClr val="DF3F62"/>
              </a:solidFill>
              <a:latin typeface="Myriad Pro" panose="020B0503030403020204" pitchFamily="34" charset="0"/>
            </a:endParaRPr>
          </a:p>
        </p:txBody>
      </p:sp>
      <p:pic>
        <p:nvPicPr>
          <p:cNvPr id="5" name="Graphic 5" descr="Verbindingen silhouet">
            <a:extLst>
              <a:ext uri="{FF2B5EF4-FFF2-40B4-BE49-F238E27FC236}">
                <a16:creationId xmlns:a16="http://schemas.microsoft.com/office/drawing/2014/main" id="{6B380334-4CE2-7112-D144-666533B02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2684" y="2133600"/>
            <a:ext cx="1306946" cy="1295400"/>
          </a:xfrm>
          <a:prstGeom prst="rect">
            <a:avLst/>
          </a:prstGeom>
        </p:spPr>
      </p:pic>
      <p:pic>
        <p:nvPicPr>
          <p:cNvPr id="6" name="Graphic 6" descr="Boeken silhouet">
            <a:extLst>
              <a:ext uri="{FF2B5EF4-FFF2-40B4-BE49-F238E27FC236}">
                <a16:creationId xmlns:a16="http://schemas.microsoft.com/office/drawing/2014/main" id="{4A848E3D-4E12-4116-BFBC-BD5E06B150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2980" y="3900055"/>
            <a:ext cx="1029855" cy="1006764"/>
          </a:xfrm>
          <a:prstGeom prst="rect">
            <a:avLst/>
          </a:prstGeom>
        </p:spPr>
      </p:pic>
    </p:spTree>
    <p:extLst>
      <p:ext uri="{BB962C8B-B14F-4D97-AF65-F5344CB8AC3E}">
        <p14:creationId xmlns:p14="http://schemas.microsoft.com/office/powerpoint/2010/main" val="158378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BC524-80D4-0EDF-1508-1B88379ADADE}"/>
              </a:ext>
            </a:extLst>
          </p:cNvPr>
          <p:cNvSpPr>
            <a:spLocks noGrp="1"/>
          </p:cNvSpPr>
          <p:nvPr>
            <p:ph type="title"/>
          </p:nvPr>
        </p:nvSpPr>
        <p:spPr>
          <a:xfrm>
            <a:off x="282602" y="681037"/>
            <a:ext cx="11626795" cy="1812537"/>
          </a:xfrm>
        </p:spPr>
        <p:txBody>
          <a:bodyPr anchor="t">
            <a:normAutofit/>
          </a:bodyPr>
          <a:lstStyle/>
          <a:p>
            <a:r>
              <a:rPr lang="nl-NL" sz="3400" dirty="0"/>
              <a:t>Waarom zou je voor deze module een dagboek bijhouden?  </a:t>
            </a:r>
          </a:p>
        </p:txBody>
      </p:sp>
      <p:sp>
        <p:nvSpPr>
          <p:cNvPr id="3" name="Tijdelijke aanduiding voor inhoud 2">
            <a:extLst>
              <a:ext uri="{FF2B5EF4-FFF2-40B4-BE49-F238E27FC236}">
                <a16:creationId xmlns:a16="http://schemas.microsoft.com/office/drawing/2014/main" id="{0E05A55B-C36E-F04D-6BD0-14C55A07045C}"/>
              </a:ext>
            </a:extLst>
          </p:cNvPr>
          <p:cNvSpPr>
            <a:spLocks noGrp="1"/>
          </p:cNvSpPr>
          <p:nvPr>
            <p:ph idx="1"/>
          </p:nvPr>
        </p:nvSpPr>
        <p:spPr>
          <a:xfrm>
            <a:off x="797118" y="2018072"/>
            <a:ext cx="3948953" cy="3390220"/>
          </a:xfrm>
        </p:spPr>
        <p:txBody>
          <a:bodyPr anchor="t">
            <a:normAutofit/>
          </a:bodyPr>
          <a:lstStyle/>
          <a:p>
            <a:pPr marL="0" indent="0">
              <a:buNone/>
            </a:pPr>
            <a:r>
              <a:rPr lang="nl-NL" dirty="0"/>
              <a:t>Schrijf op:</a:t>
            </a:r>
          </a:p>
          <a:p>
            <a:r>
              <a:rPr lang="nl-NL" dirty="0"/>
              <a:t>Welke voordelen worden genoemd?</a:t>
            </a:r>
          </a:p>
          <a:p>
            <a:r>
              <a:rPr lang="nl-NL" dirty="0"/>
              <a:t>Wat vind je daarvan?</a:t>
            </a:r>
          </a:p>
          <a:p>
            <a:pPr marL="0" indent="0">
              <a:buNone/>
            </a:pPr>
            <a:endParaRPr lang="nl-NL" dirty="0"/>
          </a:p>
          <a:p>
            <a:pPr marL="0" indent="0">
              <a:buNone/>
            </a:pPr>
            <a:r>
              <a:rPr lang="nl-NL" dirty="0"/>
              <a:t>Bespreek in drietal.</a:t>
            </a:r>
          </a:p>
          <a:p>
            <a:endParaRPr lang="nl-NL" dirty="0"/>
          </a:p>
        </p:txBody>
      </p:sp>
      <p:pic>
        <p:nvPicPr>
          <p:cNvPr id="4" name="Afbeelding 3">
            <a:extLst>
              <a:ext uri="{FF2B5EF4-FFF2-40B4-BE49-F238E27FC236}">
                <a16:creationId xmlns:a16="http://schemas.microsoft.com/office/drawing/2014/main" id="{D6467123-7709-341B-7F17-025DF638F7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21119" y="1944144"/>
            <a:ext cx="5888959" cy="2988645"/>
          </a:xfrm>
          <a:prstGeom prst="rect">
            <a:avLst/>
          </a:prstGeom>
        </p:spPr>
      </p:pic>
    </p:spTree>
    <p:extLst>
      <p:ext uri="{BB962C8B-B14F-4D97-AF65-F5344CB8AC3E}">
        <p14:creationId xmlns:p14="http://schemas.microsoft.com/office/powerpoint/2010/main" val="263875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D1E36-3171-A267-5A7E-C13B068B8872}"/>
              </a:ext>
            </a:extLst>
          </p:cNvPr>
          <p:cNvSpPr>
            <a:spLocks noGrp="1"/>
          </p:cNvSpPr>
          <p:nvPr>
            <p:ph type="title"/>
          </p:nvPr>
        </p:nvSpPr>
        <p:spPr/>
        <p:txBody>
          <a:bodyPr>
            <a:noAutofit/>
          </a:bodyPr>
          <a:lstStyle/>
          <a:p>
            <a:r>
              <a:rPr lang="nl-NL" sz="4000" dirty="0"/>
              <a:t>Beelddagboek: dit ga je de komende weken doen</a:t>
            </a:r>
          </a:p>
        </p:txBody>
      </p:sp>
      <p:pic>
        <p:nvPicPr>
          <p:cNvPr id="4" name="Graphic 4" descr="Goed idee met effen opvulling">
            <a:extLst>
              <a:ext uri="{FF2B5EF4-FFF2-40B4-BE49-F238E27FC236}">
                <a16:creationId xmlns:a16="http://schemas.microsoft.com/office/drawing/2014/main" id="{9F0061B4-BE87-A228-C6B3-5EE71FD9E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7736" y="1949356"/>
            <a:ext cx="1322894" cy="1322894"/>
          </a:xfrm>
          <a:prstGeom prst="rect">
            <a:avLst/>
          </a:prstGeom>
        </p:spPr>
      </p:pic>
      <p:pic>
        <p:nvPicPr>
          <p:cNvPr id="5" name="Graphic 5" descr="Roos met effen opvulling">
            <a:extLst>
              <a:ext uri="{FF2B5EF4-FFF2-40B4-BE49-F238E27FC236}">
                <a16:creationId xmlns:a16="http://schemas.microsoft.com/office/drawing/2014/main" id="{56510C59-9262-A585-A4F3-E0579745F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670" y="1946787"/>
            <a:ext cx="1527142" cy="1534997"/>
          </a:xfrm>
          <a:prstGeom prst="rect">
            <a:avLst/>
          </a:prstGeom>
        </p:spPr>
      </p:pic>
      <p:pic>
        <p:nvPicPr>
          <p:cNvPr id="6" name="Graphic 6" descr="Danspassen met effen opvulling">
            <a:extLst>
              <a:ext uri="{FF2B5EF4-FFF2-40B4-BE49-F238E27FC236}">
                <a16:creationId xmlns:a16="http://schemas.microsoft.com/office/drawing/2014/main" id="{910FC22C-2701-58B4-DA74-411435BDC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60000">
            <a:off x="2218259" y="4198493"/>
            <a:ext cx="1448585" cy="1456441"/>
          </a:xfrm>
          <a:prstGeom prst="rect">
            <a:avLst/>
          </a:prstGeom>
        </p:spPr>
      </p:pic>
      <p:pic>
        <p:nvPicPr>
          <p:cNvPr id="7" name="Graphic 7" descr="Polaroidfoto's met effen opvulling">
            <a:extLst>
              <a:ext uri="{FF2B5EF4-FFF2-40B4-BE49-F238E27FC236}">
                <a16:creationId xmlns:a16="http://schemas.microsoft.com/office/drawing/2014/main" id="{CFC0D17A-D679-93BA-5CAC-5CF5D90D4B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6649" y="3715143"/>
            <a:ext cx="1511430" cy="1519286"/>
          </a:xfrm>
          <a:prstGeom prst="rect">
            <a:avLst/>
          </a:prstGeom>
        </p:spPr>
      </p:pic>
      <p:pic>
        <p:nvPicPr>
          <p:cNvPr id="8" name="Graphic 7" descr="Polaroidfoto's met effen opvulling">
            <a:extLst>
              <a:ext uri="{FF2B5EF4-FFF2-40B4-BE49-F238E27FC236}">
                <a16:creationId xmlns:a16="http://schemas.microsoft.com/office/drawing/2014/main" id="{54A0713F-65FA-AC9A-095D-FD1CD78F19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0642" y="5248952"/>
            <a:ext cx="1004534" cy="1011396"/>
          </a:xfrm>
          <a:prstGeom prst="rect">
            <a:avLst/>
          </a:prstGeom>
        </p:spPr>
      </p:pic>
      <p:pic>
        <p:nvPicPr>
          <p:cNvPr id="9" name="Graphic 7" descr="Polaroidfoto's met effen opvulling">
            <a:extLst>
              <a:ext uri="{FF2B5EF4-FFF2-40B4-BE49-F238E27FC236}">
                <a16:creationId xmlns:a16="http://schemas.microsoft.com/office/drawing/2014/main" id="{F09190C8-359C-ED69-9CB2-344B91F9C0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3333" y="4786008"/>
            <a:ext cx="1258957" cy="1265501"/>
          </a:xfrm>
          <a:prstGeom prst="rect">
            <a:avLst/>
          </a:prstGeom>
        </p:spPr>
      </p:pic>
      <p:pic>
        <p:nvPicPr>
          <p:cNvPr id="12" name="Graphic 12" descr="Aspiratie met effen opvulling">
            <a:extLst>
              <a:ext uri="{FF2B5EF4-FFF2-40B4-BE49-F238E27FC236}">
                <a16:creationId xmlns:a16="http://schemas.microsoft.com/office/drawing/2014/main" id="{EF8047EA-8F47-B2DF-B86A-E688E3F20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81656" y="1834541"/>
            <a:ext cx="1495719" cy="1503575"/>
          </a:xfrm>
          <a:prstGeom prst="rect">
            <a:avLst/>
          </a:prstGeom>
        </p:spPr>
      </p:pic>
      <p:pic>
        <p:nvPicPr>
          <p:cNvPr id="13" name="Graphic 13" descr="Aspiratie met effen opvulling">
            <a:extLst>
              <a:ext uri="{FF2B5EF4-FFF2-40B4-BE49-F238E27FC236}">
                <a16:creationId xmlns:a16="http://schemas.microsoft.com/office/drawing/2014/main" id="{FF82FFC4-E754-20ED-8275-26FD2AE612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91312" y="4471554"/>
            <a:ext cx="1503575" cy="1511430"/>
          </a:xfrm>
          <a:prstGeom prst="rect">
            <a:avLst/>
          </a:prstGeom>
        </p:spPr>
      </p:pic>
      <p:sp>
        <p:nvSpPr>
          <p:cNvPr id="14" name="Tekstvak 13">
            <a:extLst>
              <a:ext uri="{FF2B5EF4-FFF2-40B4-BE49-F238E27FC236}">
                <a16:creationId xmlns:a16="http://schemas.microsoft.com/office/drawing/2014/main" id="{C6F59934-7844-36BA-FFF8-A46DCEE7B5F5}"/>
              </a:ext>
            </a:extLst>
          </p:cNvPr>
          <p:cNvSpPr txBox="1"/>
          <p:nvPr/>
        </p:nvSpPr>
        <p:spPr>
          <a:xfrm>
            <a:off x="776654" y="3553557"/>
            <a:ext cx="14507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kiest een doel.</a:t>
            </a:r>
            <a:endParaRPr kumimoji="0" lang="nl-NL" sz="1800" b="0" i="0" u="none" strike="noStrike" kern="1200" cap="none" spc="0" normalizeH="0" baseline="0" noProof="0">
              <a:ln>
                <a:noFill/>
              </a:ln>
              <a:solidFill>
                <a:prstClr val="black"/>
              </a:solidFill>
              <a:effectLst/>
              <a:uLnTx/>
              <a:uFillTx/>
              <a:latin typeface="Consolas"/>
              <a:ea typeface="+mn-ea"/>
              <a:cs typeface="+mn-cs"/>
            </a:endParaRPr>
          </a:p>
        </p:txBody>
      </p:sp>
      <p:sp>
        <p:nvSpPr>
          <p:cNvPr id="15" name="Tekstvak 14">
            <a:extLst>
              <a:ext uri="{FF2B5EF4-FFF2-40B4-BE49-F238E27FC236}">
                <a16:creationId xmlns:a16="http://schemas.microsoft.com/office/drawing/2014/main" id="{5874068E-E685-3687-5FDB-15654A41F93A}"/>
              </a:ext>
            </a:extLst>
          </p:cNvPr>
          <p:cNvSpPr txBox="1"/>
          <p:nvPr/>
        </p:nvSpPr>
        <p:spPr>
          <a:xfrm>
            <a:off x="1743807" y="5693018"/>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bepaalt kleine stappen.</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kstvak 15">
            <a:extLst>
              <a:ext uri="{FF2B5EF4-FFF2-40B4-BE49-F238E27FC236}">
                <a16:creationId xmlns:a16="http://schemas.microsoft.com/office/drawing/2014/main" id="{45C04B2C-A2D2-D064-CDCE-335DEDD831A2}"/>
              </a:ext>
            </a:extLst>
          </p:cNvPr>
          <p:cNvSpPr txBox="1"/>
          <p:nvPr/>
        </p:nvSpPr>
        <p:spPr>
          <a:xfrm>
            <a:off x="3385039" y="3275132"/>
            <a:ext cx="22273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hebt inzichten en boekt voortgang.</a:t>
            </a:r>
          </a:p>
        </p:txBody>
      </p:sp>
      <p:sp>
        <p:nvSpPr>
          <p:cNvPr id="17" name="Tekstvak 16">
            <a:extLst>
              <a:ext uri="{FF2B5EF4-FFF2-40B4-BE49-F238E27FC236}">
                <a16:creationId xmlns:a16="http://schemas.microsoft.com/office/drawing/2014/main" id="{036D73F7-41BA-5972-1252-1285C6DC3353}"/>
              </a:ext>
            </a:extLst>
          </p:cNvPr>
          <p:cNvSpPr txBox="1"/>
          <p:nvPr/>
        </p:nvSpPr>
        <p:spPr>
          <a:xfrm>
            <a:off x="6074018" y="2410556"/>
            <a:ext cx="19049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ea"/>
                <a:cs typeface="Calibri"/>
              </a:rPr>
              <a:t>Je fotografeert je inzichten en stappen.</a:t>
            </a:r>
          </a:p>
        </p:txBody>
      </p:sp>
      <p:sp>
        <p:nvSpPr>
          <p:cNvPr id="18" name="Tekstvak 17">
            <a:extLst>
              <a:ext uri="{FF2B5EF4-FFF2-40B4-BE49-F238E27FC236}">
                <a16:creationId xmlns:a16="http://schemas.microsoft.com/office/drawing/2014/main" id="{249BB284-A698-4450-046F-CE26B9C9DC15}"/>
              </a:ext>
            </a:extLst>
          </p:cNvPr>
          <p:cNvSpPr txBox="1"/>
          <p:nvPr/>
        </p:nvSpPr>
        <p:spPr>
          <a:xfrm>
            <a:off x="6156503" y="5092853"/>
            <a:ext cx="1904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onsolas"/>
                <a:ea typeface="+mn-ea"/>
                <a:cs typeface="Calibri"/>
              </a:rPr>
              <a:t>Naar de </a:t>
            </a:r>
            <a:r>
              <a:rPr kumimoji="0" lang="nl-NL" sz="1800" b="0" i="0" u="none" strike="noStrike" kern="1200" cap="none" spc="0" normalizeH="0" baseline="0" noProof="0" dirty="0" err="1">
                <a:ln>
                  <a:noFill/>
                </a:ln>
                <a:solidFill>
                  <a:prstClr val="black"/>
                </a:solidFill>
                <a:effectLst/>
                <a:uLnTx/>
                <a:uFillTx/>
                <a:latin typeface="Consolas"/>
                <a:ea typeface="+mn-ea"/>
                <a:cs typeface="Calibri"/>
              </a:rPr>
              <a:t>Padlet</a:t>
            </a:r>
            <a:r>
              <a:rPr kumimoji="0" lang="nl-NL" sz="1800" b="0" i="0" u="none" strike="noStrike" kern="1200" cap="none" spc="0" normalizeH="0" baseline="0" noProof="0" dirty="0">
                <a:ln>
                  <a:noFill/>
                </a:ln>
                <a:solidFill>
                  <a:prstClr val="black"/>
                </a:solidFill>
                <a:effectLst/>
                <a:uLnTx/>
                <a:uFillTx/>
                <a:latin typeface="Consolas"/>
                <a:ea typeface="+mn-ea"/>
                <a:cs typeface="Calibri"/>
              </a:rPr>
              <a:t> uploaden!</a:t>
            </a:r>
          </a:p>
        </p:txBody>
      </p:sp>
      <p:sp>
        <p:nvSpPr>
          <p:cNvPr id="19" name="Tekstvak 18">
            <a:extLst>
              <a:ext uri="{FF2B5EF4-FFF2-40B4-BE49-F238E27FC236}">
                <a16:creationId xmlns:a16="http://schemas.microsoft.com/office/drawing/2014/main" id="{E2DEF45A-C3CF-165C-B6E1-7495F9F45806}"/>
              </a:ext>
            </a:extLst>
          </p:cNvPr>
          <p:cNvSpPr txBox="1"/>
          <p:nvPr/>
        </p:nvSpPr>
        <p:spPr>
          <a:xfrm>
            <a:off x="8425960" y="3363056"/>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onsolas"/>
                <a:ea typeface="+mn-lt"/>
                <a:cs typeface="Calibri" panose="020F0502020204030204"/>
              </a:rPr>
              <a:t>Je blijft aan je doel werken.</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kstvak 19">
            <a:extLst>
              <a:ext uri="{FF2B5EF4-FFF2-40B4-BE49-F238E27FC236}">
                <a16:creationId xmlns:a16="http://schemas.microsoft.com/office/drawing/2014/main" id="{9AD7B797-4273-48FE-3203-D05901BD8173}"/>
              </a:ext>
            </a:extLst>
          </p:cNvPr>
          <p:cNvSpPr txBox="1"/>
          <p:nvPr/>
        </p:nvSpPr>
        <p:spPr>
          <a:xfrm>
            <a:off x="9774114" y="5942132"/>
            <a:ext cx="2329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onsolas"/>
                <a:ea typeface="+mn-lt"/>
                <a:cs typeface="Calibri" panose="020F0502020204030204"/>
              </a:rPr>
              <a:t>Je komt dichter bij je doel!</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raphic 21" descr="Lijn met pijl: curve in tegenwijzerzin silhouet">
            <a:extLst>
              <a:ext uri="{FF2B5EF4-FFF2-40B4-BE49-F238E27FC236}">
                <a16:creationId xmlns:a16="http://schemas.microsoft.com/office/drawing/2014/main" id="{DD936AE1-01CF-0DB3-9C55-745F13D154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9600000">
            <a:off x="1184031" y="4268666"/>
            <a:ext cx="914400" cy="914400"/>
          </a:xfrm>
          <a:prstGeom prst="rect">
            <a:avLst/>
          </a:prstGeom>
        </p:spPr>
      </p:pic>
      <p:pic>
        <p:nvPicPr>
          <p:cNvPr id="22" name="Graphic 21" descr="Lijn met pijl: curve in tegenwijzerzin silhouet">
            <a:extLst>
              <a:ext uri="{FF2B5EF4-FFF2-40B4-BE49-F238E27FC236}">
                <a16:creationId xmlns:a16="http://schemas.microsoft.com/office/drawing/2014/main" id="{25B8DA9E-8B70-5667-A0FB-BA3BF11104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580000">
            <a:off x="3711819" y="4129454"/>
            <a:ext cx="914400" cy="914400"/>
          </a:xfrm>
          <a:prstGeom prst="rect">
            <a:avLst/>
          </a:prstGeom>
        </p:spPr>
      </p:pic>
      <p:pic>
        <p:nvPicPr>
          <p:cNvPr id="23" name="Graphic 22" descr="Lijn met pijl: curve in tegenwijzerzin silhouet">
            <a:extLst>
              <a:ext uri="{FF2B5EF4-FFF2-40B4-BE49-F238E27FC236}">
                <a16:creationId xmlns:a16="http://schemas.microsoft.com/office/drawing/2014/main" id="{BBA38062-47FA-E1F8-4EA7-2BD478DCE3B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940000">
            <a:off x="8071338" y="4129453"/>
            <a:ext cx="914400" cy="914400"/>
          </a:xfrm>
          <a:prstGeom prst="rect">
            <a:avLst/>
          </a:prstGeom>
        </p:spPr>
      </p:pic>
      <p:pic>
        <p:nvPicPr>
          <p:cNvPr id="24" name="Graphic 24" descr="Lijn met pijl: Curve in wijzerzin silhouet">
            <a:extLst>
              <a:ext uri="{FF2B5EF4-FFF2-40B4-BE49-F238E27FC236}">
                <a16:creationId xmlns:a16="http://schemas.microsoft.com/office/drawing/2014/main" id="{335E7252-316B-9870-B1F6-4FB8CE389D0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8220000">
            <a:off x="5492262" y="1704243"/>
            <a:ext cx="914400" cy="914400"/>
          </a:xfrm>
          <a:prstGeom prst="rect">
            <a:avLst/>
          </a:prstGeom>
        </p:spPr>
      </p:pic>
      <p:pic>
        <p:nvPicPr>
          <p:cNvPr id="25" name="Graphic 24" descr="Lijn met pijl: Curve in wijzerzin silhouet">
            <a:extLst>
              <a:ext uri="{FF2B5EF4-FFF2-40B4-BE49-F238E27FC236}">
                <a16:creationId xmlns:a16="http://schemas.microsoft.com/office/drawing/2014/main" id="{9B872566-A489-4D5B-7324-4DC978FFC6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1480853">
            <a:off x="10671614" y="3144445"/>
            <a:ext cx="914400" cy="914400"/>
          </a:xfrm>
          <a:prstGeom prst="rect">
            <a:avLst/>
          </a:prstGeom>
        </p:spPr>
      </p:pic>
    </p:spTree>
    <p:extLst>
      <p:ext uri="{BB962C8B-B14F-4D97-AF65-F5344CB8AC3E}">
        <p14:creationId xmlns:p14="http://schemas.microsoft.com/office/powerpoint/2010/main" val="230712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Afbeelding 9" descr="Jonge zakenman steekt vuist in de lucht">
            <a:extLst>
              <a:ext uri="{FF2B5EF4-FFF2-40B4-BE49-F238E27FC236}">
                <a16:creationId xmlns:a16="http://schemas.microsoft.com/office/drawing/2014/main" id="{88C40B7E-D926-70FF-7C63-0A67E8CB9A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86056" y="1591407"/>
            <a:ext cx="2107813" cy="5191857"/>
          </a:xfrm>
          <a:prstGeom prst="rect">
            <a:avLst/>
          </a:prstGeom>
        </p:spPr>
      </p:pic>
      <p:pic>
        <p:nvPicPr>
          <p:cNvPr id="6" name="Afbeelding 6" descr="Vrouw in rolstoel vinger op kin">
            <a:extLst>
              <a:ext uri="{FF2B5EF4-FFF2-40B4-BE49-F238E27FC236}">
                <a16:creationId xmlns:a16="http://schemas.microsoft.com/office/drawing/2014/main" id="{730DA440-6CBD-4AFC-D476-A1FD9882A7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26577" y="2736607"/>
            <a:ext cx="2190997" cy="4114799"/>
          </a:xfrm>
          <a:prstGeom prst="rect">
            <a:avLst/>
          </a:prstGeom>
        </p:spPr>
      </p:pic>
      <p:sp>
        <p:nvSpPr>
          <p:cNvPr id="2" name="Titel 1">
            <a:extLst>
              <a:ext uri="{FF2B5EF4-FFF2-40B4-BE49-F238E27FC236}">
                <a16:creationId xmlns:a16="http://schemas.microsoft.com/office/drawing/2014/main" id="{FB413C04-75CE-AE30-BEAD-547698577F80}"/>
              </a:ext>
            </a:extLst>
          </p:cNvPr>
          <p:cNvSpPr>
            <a:spLocks noGrp="1"/>
          </p:cNvSpPr>
          <p:nvPr>
            <p:ph type="ctrTitle"/>
          </p:nvPr>
        </p:nvSpPr>
        <p:spPr>
          <a:xfrm>
            <a:off x="1524000" y="917210"/>
            <a:ext cx="8717280" cy="1887538"/>
          </a:xfrm>
        </p:spPr>
        <p:txBody>
          <a:bodyPr/>
          <a:lstStyle/>
          <a:p>
            <a:r>
              <a:rPr lang="nl-NL" sz="6600" dirty="0">
                <a:solidFill>
                  <a:srgbClr val="344A8D"/>
                </a:solidFill>
              </a:rPr>
              <a:t>Beelddagboek </a:t>
            </a:r>
            <a:br>
              <a:rPr lang="nl-NL" sz="5200" dirty="0">
                <a:solidFill>
                  <a:srgbClr val="344A8D"/>
                </a:solidFill>
              </a:rPr>
            </a:br>
            <a:r>
              <a:rPr lang="nl-NL" sz="4400" dirty="0">
                <a:solidFill>
                  <a:srgbClr val="344A8D"/>
                </a:solidFill>
              </a:rPr>
              <a:t>Opdracht</a:t>
            </a:r>
            <a:endParaRPr lang="nl-NL" sz="5200" dirty="0">
              <a:solidFill>
                <a:srgbClr val="344A8D"/>
              </a:solidFill>
            </a:endParaRPr>
          </a:p>
        </p:txBody>
      </p:sp>
      <p:sp>
        <p:nvSpPr>
          <p:cNvPr id="3" name="Ondertitel 2">
            <a:extLst>
              <a:ext uri="{FF2B5EF4-FFF2-40B4-BE49-F238E27FC236}">
                <a16:creationId xmlns:a16="http://schemas.microsoft.com/office/drawing/2014/main" id="{77273F8F-6935-1503-39ED-B9D8B413A6DF}"/>
              </a:ext>
            </a:extLst>
          </p:cNvPr>
          <p:cNvSpPr>
            <a:spLocks noGrp="1"/>
          </p:cNvSpPr>
          <p:nvPr>
            <p:ph type="subTitle" idx="1"/>
          </p:nvPr>
        </p:nvSpPr>
        <p:spPr>
          <a:xfrm>
            <a:off x="2260788" y="3074412"/>
            <a:ext cx="7308947" cy="3283857"/>
          </a:xfrm>
        </p:spPr>
        <p:txBody>
          <a:bodyPr vert="horz" lIns="91440" tIns="45720" rIns="91440" bIns="45720" rtlCol="0" anchor="t">
            <a:normAutofit/>
          </a:bodyPr>
          <a:lstStyle/>
          <a:p>
            <a:pPr marL="514350" indent="-514350" algn="l">
              <a:buAutoNum type="arabicPeriod"/>
            </a:pPr>
            <a:r>
              <a:rPr lang="nl-NL" sz="2800" dirty="0">
                <a:solidFill>
                  <a:schemeClr val="tx1"/>
                </a:solidFill>
                <a:ea typeface="+mn-lt"/>
                <a:cs typeface="+mn-lt"/>
              </a:rPr>
              <a:t>Maak per week 2-3 foto’s van inzichten die je hebt gehad. </a:t>
            </a:r>
          </a:p>
          <a:p>
            <a:pPr marL="514350" indent="-514350" algn="l">
              <a:buAutoNum type="arabicPeriod"/>
            </a:pPr>
            <a:r>
              <a:rPr lang="nl-NL" sz="2800" dirty="0">
                <a:solidFill>
                  <a:schemeClr val="tx1"/>
                </a:solidFill>
                <a:ea typeface="+mn-lt"/>
                <a:cs typeface="+mn-lt"/>
              </a:rPr>
              <a:t>Upload deze op de Padlet.</a:t>
            </a:r>
          </a:p>
          <a:p>
            <a:pPr marL="514350" indent="-514350" algn="l">
              <a:buAutoNum type="arabicPeriod"/>
            </a:pPr>
            <a:r>
              <a:rPr lang="nl-NL" sz="2800" dirty="0">
                <a:solidFill>
                  <a:schemeClr val="tx1"/>
                </a:solidFill>
                <a:ea typeface="+mn-lt"/>
                <a:cs typeface="+mn-lt"/>
              </a:rPr>
              <a:t>Voeg per foto een beschrijving van max 2 zinnen toe.</a:t>
            </a:r>
            <a:endParaRPr lang="nl-NL" sz="2800" dirty="0">
              <a:solidFill>
                <a:schemeClr val="tx1"/>
              </a:solidFill>
            </a:endParaRPr>
          </a:p>
        </p:txBody>
      </p:sp>
      <p:pic>
        <p:nvPicPr>
          <p:cNvPr id="8" name="Afbeelding 8" descr="Jonge zakenvrouw telt">
            <a:extLst>
              <a:ext uri="{FF2B5EF4-FFF2-40B4-BE49-F238E27FC236}">
                <a16:creationId xmlns:a16="http://schemas.microsoft.com/office/drawing/2014/main" id="{9C8A4EA4-A538-7994-461E-1B429FF42F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8121" y="1494866"/>
            <a:ext cx="1606346" cy="5291414"/>
          </a:xfrm>
          <a:prstGeom prst="rect">
            <a:avLst/>
          </a:prstGeom>
        </p:spPr>
      </p:pic>
    </p:spTree>
    <p:extLst>
      <p:ext uri="{BB962C8B-B14F-4D97-AF65-F5344CB8AC3E}">
        <p14:creationId xmlns:p14="http://schemas.microsoft.com/office/powerpoint/2010/main" val="170224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743C7-752C-4FEB-E851-114A88CEDC8F}"/>
              </a:ext>
            </a:extLst>
          </p:cNvPr>
          <p:cNvSpPr>
            <a:spLocks noGrp="1"/>
          </p:cNvSpPr>
          <p:nvPr>
            <p:ph type="title"/>
          </p:nvPr>
        </p:nvSpPr>
        <p:spPr>
          <a:xfrm>
            <a:off x="0" y="1869750"/>
            <a:ext cx="8103906" cy="3617644"/>
          </a:xfrm>
        </p:spPr>
        <p:txBody>
          <a:bodyPr vert="horz" lIns="91440" tIns="45720" rIns="91440" bIns="45720" rtlCol="0" anchor="b">
            <a:normAutofit/>
          </a:bodyPr>
          <a:lstStyle/>
          <a:p>
            <a:pPr algn="r"/>
            <a:br>
              <a:rPr lang="en-US" sz="6000" dirty="0">
                <a:solidFill>
                  <a:srgbClr val="624991"/>
                </a:solidFill>
              </a:rPr>
            </a:br>
            <a:r>
              <a:rPr lang="en-US" sz="6000" dirty="0" err="1"/>
              <a:t>Deel</a:t>
            </a:r>
            <a:r>
              <a:rPr lang="en-US" sz="6000" dirty="0"/>
              <a:t> 2 |</a:t>
            </a:r>
            <a:br>
              <a:rPr lang="en-US" sz="6000" dirty="0"/>
            </a:br>
            <a:r>
              <a:rPr lang="nl-NL" sz="6000" dirty="0"/>
              <a:t>Wat wordt jouw leerdoel?</a:t>
            </a:r>
          </a:p>
        </p:txBody>
      </p:sp>
      <p:pic>
        <p:nvPicPr>
          <p:cNvPr id="3" name="Afbeelding 4" descr="Oude vrouw die juicht met twee handen">
            <a:extLst>
              <a:ext uri="{FF2B5EF4-FFF2-40B4-BE49-F238E27FC236}">
                <a16:creationId xmlns:a16="http://schemas.microsoft.com/office/drawing/2014/main" id="{F235EF5B-EDE7-7304-B84F-5BE9B5557F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307526">
            <a:off x="8499729" y="276225"/>
            <a:ext cx="2574416" cy="6353173"/>
          </a:xfrm>
          <a:prstGeom prst="rect">
            <a:avLst/>
          </a:prstGeom>
        </p:spPr>
      </p:pic>
    </p:spTree>
    <p:extLst>
      <p:ext uri="{BB962C8B-B14F-4D97-AF65-F5344CB8AC3E}">
        <p14:creationId xmlns:p14="http://schemas.microsoft.com/office/powerpoint/2010/main" val="1590664091"/>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2c3de81-5507-4568-b1fa-d66a76099961">
      <Terms xmlns="http://schemas.microsoft.com/office/infopath/2007/PartnerControls"/>
    </lcf76f155ced4ddcb4097134ff3c332f>
    <TaxCatchAll xmlns="2b83566b-c2f5-4d69-a111-3a2bc5ec35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8CE57F8498D146906FD0877D528767" ma:contentTypeVersion="15" ma:contentTypeDescription="Een nieuw document maken." ma:contentTypeScope="" ma:versionID="fbef2e57fd4c7e33b27897b43ebc23a3">
  <xsd:schema xmlns:xsd="http://www.w3.org/2001/XMLSchema" xmlns:xs="http://www.w3.org/2001/XMLSchema" xmlns:p="http://schemas.microsoft.com/office/2006/metadata/properties" xmlns:ns2="a2c3de81-5507-4568-b1fa-d66a76099961" xmlns:ns3="2b83566b-c2f5-4d69-a111-3a2bc5ec35ed" targetNamespace="http://schemas.microsoft.com/office/2006/metadata/properties" ma:root="true" ma:fieldsID="fbaef5ac953eecfa1b12b96a67cadbce" ns2:_="" ns3:_="">
    <xsd:import namespace="a2c3de81-5507-4568-b1fa-d66a76099961"/>
    <xsd:import namespace="2b83566b-c2f5-4d69-a111-3a2bc5ec35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3de81-5507-4568-b1fa-d66a760999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83566b-c2f5-4d69-a111-3a2bc5ec35e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b7a64230-1ea1-4038-a171-21d4b74c6abd}" ma:internalName="TaxCatchAll" ma:showField="CatchAllData" ma:web="2b83566b-c2f5-4d69-a111-3a2bc5ec3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C2D46-A17C-4E58-813F-5F5E8F764E3D}">
  <ds:schemaRefs>
    <ds:schemaRef ds:uri="http://schemas.microsoft.com/sharepoint/v3/contenttype/forms"/>
  </ds:schemaRefs>
</ds:datastoreItem>
</file>

<file path=customXml/itemProps2.xml><?xml version="1.0" encoding="utf-8"?>
<ds:datastoreItem xmlns:ds="http://schemas.openxmlformats.org/officeDocument/2006/customXml" ds:itemID="{DE1E3A69-4A02-4EC6-9587-44A6D643FAC2}">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2b83566b-c2f5-4d69-a111-3a2bc5ec35ed"/>
    <ds:schemaRef ds:uri="http://schemas.microsoft.com/office/infopath/2007/PartnerControls"/>
    <ds:schemaRef ds:uri="http://schemas.openxmlformats.org/package/2006/metadata/core-properties"/>
    <ds:schemaRef ds:uri="a2c3de81-5507-4568-b1fa-d66a76099961"/>
    <ds:schemaRef ds:uri="http://purl.org/dc/dcmitype/"/>
  </ds:schemaRefs>
</ds:datastoreItem>
</file>

<file path=customXml/itemProps3.xml><?xml version="1.0" encoding="utf-8"?>
<ds:datastoreItem xmlns:ds="http://schemas.openxmlformats.org/officeDocument/2006/customXml" ds:itemID="{335743BA-E626-43E1-B4B0-C5C327973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3de81-5507-4568-b1fa-d66a76099961"/>
    <ds:schemaRef ds:uri="2b83566b-c2f5-4d69-a111-3a2bc5ec3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2263</Words>
  <Application>Microsoft Macintosh PowerPoint</Application>
  <PresentationFormat>Breedbeeld</PresentationFormat>
  <Paragraphs>197</Paragraphs>
  <Slides>16</Slides>
  <Notes>15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16</vt:i4>
      </vt:variant>
    </vt:vector>
  </HeadingPairs>
  <TitlesOfParts>
    <vt:vector size="26" baseType="lpstr">
      <vt:lpstr>-webkit-standard</vt:lpstr>
      <vt:lpstr>Arial</vt:lpstr>
      <vt:lpstr>Calibri</vt:lpstr>
      <vt:lpstr>Consolas</vt:lpstr>
      <vt:lpstr>Gabriola</vt:lpstr>
      <vt:lpstr>Myriad Pro</vt:lpstr>
      <vt:lpstr>Myriad Pro SemiExt</vt:lpstr>
      <vt:lpstr>Open Sans</vt:lpstr>
      <vt:lpstr>Segoe UI</vt:lpstr>
      <vt:lpstr>1_Kantoorthema</vt:lpstr>
      <vt:lpstr>Beelddagboek</vt:lpstr>
      <vt:lpstr>Les 1 | Waarom zou je een dagboek bijhouden?</vt:lpstr>
      <vt:lpstr>Deel 1|  Waarom zou je een dagboek bijhouden?</vt:lpstr>
      <vt:lpstr>PowerPoint-presentatie</vt:lpstr>
      <vt:lpstr>Stelling | Kies 1 stelling per drietal </vt:lpstr>
      <vt:lpstr>Waarom zou je voor deze module een dagboek bijhouden?  </vt:lpstr>
      <vt:lpstr>Beelddagboek: dit ga je de komende weken doen</vt:lpstr>
      <vt:lpstr>Beelddagboek  Opdracht</vt:lpstr>
      <vt:lpstr> Deel 2 | Wat wordt jouw leerdoel?</vt:lpstr>
      <vt:lpstr>Welke aanpak is beter?</vt:lpstr>
      <vt:lpstr>Wat wordt jouw doel voor je Beelddagboek?</vt:lpstr>
      <vt:lpstr>Opdracht: doel kiezen &amp; op Padlet zetten | in 2 tot 3-tallen</vt:lpstr>
      <vt:lpstr>Doelen</vt:lpstr>
      <vt:lpstr>Opdracht: zet je eerste stap |  in 2 tot 3-tallen</vt:lpstr>
      <vt:lpstr>Beelddagboek: dit ga je deze periode doen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Practoraat Mediawijsheid</dc:creator>
  <cp:lastModifiedBy>Miriam van der Meiden</cp:lastModifiedBy>
  <cp:revision>6</cp:revision>
  <dcterms:created xsi:type="dcterms:W3CDTF">2022-12-12T10:35:49Z</dcterms:created>
  <dcterms:modified xsi:type="dcterms:W3CDTF">2023-03-06T11:55:56Z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0x0101007B8CE57F8498D146906FD0877D528767</vt:lpwstr>
  </property>
  <property fmtid="{D5CDD505-2E9C-101B-9397-08002B2CF9AE}" pid="3" name="MediaServiceImageTags">
    <vt:lpwstr/>
  </property>
</Properties>
</file>