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7"/>
  </p:notesMasterIdLst>
  <p:sldIdLst>
    <p:sldId id="256" r:id="rId5"/>
    <p:sldId id="257" r:id="rId6"/>
    <p:sldId id="258" r:id="rId7"/>
    <p:sldId id="259" r:id="rId8"/>
    <p:sldId id="277" r:id="rId9"/>
    <p:sldId id="261" r:id="rId10"/>
    <p:sldId id="274" r:id="rId11"/>
    <p:sldId id="262" r:id="rId12"/>
    <p:sldId id="263" r:id="rId13"/>
    <p:sldId id="264" r:id="rId14"/>
    <p:sldId id="265" r:id="rId15"/>
    <p:sldId id="275" r:id="rId16"/>
    <p:sldId id="266" r:id="rId17"/>
    <p:sldId id="267" r:id="rId18"/>
    <p:sldId id="260" r:id="rId19"/>
    <p:sldId id="269" r:id="rId20"/>
    <p:sldId id="276" r:id="rId21"/>
    <p:sldId id="270" r:id="rId22"/>
    <p:sldId id="271" r:id="rId23"/>
    <p:sldId id="272" r:id="rId24"/>
    <p:sldId id="273"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676"/>
  </p:normalViewPr>
  <p:slideViewPr>
    <p:cSldViewPr snapToGrid="0">
      <p:cViewPr varScale="1">
        <p:scale>
          <a:sx n="106" d="100"/>
          <a:sy n="106" d="100"/>
        </p:scale>
        <p:origin x="8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118EB-B799-8347-A0F0-EDB4661E119B}" type="datetimeFigureOut">
              <a:rPr lang="nl-NL" smtClean="0"/>
              <a:t>22-02-2024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65BA1-B239-C748-8F07-E1FA8E4E9A46}" type="slidenum">
              <a:rPr lang="nl-NL" smtClean="0"/>
              <a:t>‹nr.›</a:t>
            </a:fld>
            <a:endParaRPr lang="nl-NL"/>
          </a:p>
        </p:txBody>
      </p:sp>
    </p:spTree>
    <p:extLst>
      <p:ext uri="{BB962C8B-B14F-4D97-AF65-F5344CB8AC3E}">
        <p14:creationId xmlns:p14="http://schemas.microsoft.com/office/powerpoint/2010/main" val="77244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A (3 halen, 2 betalen)</a:t>
            </a:r>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3</a:t>
            </a:fld>
            <a:endParaRPr lang="nl-NL"/>
          </a:p>
        </p:txBody>
      </p:sp>
    </p:spTree>
    <p:extLst>
      <p:ext uri="{BB962C8B-B14F-4D97-AF65-F5344CB8AC3E}">
        <p14:creationId xmlns:p14="http://schemas.microsoft.com/office/powerpoint/2010/main" val="251342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€38,40</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14</a:t>
            </a:fld>
            <a:endParaRPr lang="nl-NL"/>
          </a:p>
        </p:txBody>
      </p:sp>
    </p:spTree>
    <p:extLst>
      <p:ext uri="{BB962C8B-B14F-4D97-AF65-F5344CB8AC3E}">
        <p14:creationId xmlns:p14="http://schemas.microsoft.com/office/powerpoint/2010/main" val="425395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auto </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15</a:t>
            </a:fld>
            <a:endParaRPr lang="nl-NL"/>
          </a:p>
        </p:txBody>
      </p:sp>
    </p:spTree>
    <p:extLst>
      <p:ext uri="{BB962C8B-B14F-4D97-AF65-F5344CB8AC3E}">
        <p14:creationId xmlns:p14="http://schemas.microsoft.com/office/powerpoint/2010/main" val="353242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93 km/uur</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16</a:t>
            </a:fld>
            <a:endParaRPr lang="nl-NL"/>
          </a:p>
        </p:txBody>
      </p:sp>
    </p:spTree>
    <p:extLst>
      <p:ext uri="{BB962C8B-B14F-4D97-AF65-F5344CB8AC3E}">
        <p14:creationId xmlns:p14="http://schemas.microsoft.com/office/powerpoint/2010/main" val="33655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tussen 07:25 en 07:30</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18</a:t>
            </a:fld>
            <a:endParaRPr lang="nl-NL"/>
          </a:p>
        </p:txBody>
      </p:sp>
    </p:spTree>
    <p:extLst>
      <p:ext uri="{BB962C8B-B14F-4D97-AF65-F5344CB8AC3E}">
        <p14:creationId xmlns:p14="http://schemas.microsoft.com/office/powerpoint/2010/main" val="415353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€85,50</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19</a:t>
            </a:fld>
            <a:endParaRPr lang="nl-NL"/>
          </a:p>
        </p:txBody>
      </p:sp>
    </p:spTree>
    <p:extLst>
      <p:ext uri="{BB962C8B-B14F-4D97-AF65-F5344CB8AC3E}">
        <p14:creationId xmlns:p14="http://schemas.microsoft.com/office/powerpoint/2010/main" val="54390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€586,40</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20</a:t>
            </a:fld>
            <a:endParaRPr lang="nl-NL"/>
          </a:p>
        </p:txBody>
      </p:sp>
    </p:spTree>
    <p:extLst>
      <p:ext uri="{BB962C8B-B14F-4D97-AF65-F5344CB8AC3E}">
        <p14:creationId xmlns:p14="http://schemas.microsoft.com/office/powerpoint/2010/main" val="276886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€77,30</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21</a:t>
            </a:fld>
            <a:endParaRPr lang="nl-NL"/>
          </a:p>
        </p:txBody>
      </p:sp>
    </p:spTree>
    <p:extLst>
      <p:ext uri="{BB962C8B-B14F-4D97-AF65-F5344CB8AC3E}">
        <p14:creationId xmlns:p14="http://schemas.microsoft.com/office/powerpoint/2010/main" val="30486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a:t>
            </a:r>
            <a:r>
              <a:rPr lang="nl-NL" dirty="0" err="1"/>
              <a:t>Unlimited</a:t>
            </a:r>
            <a:endParaRPr lang="nl-NL" dirty="0"/>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4</a:t>
            </a:fld>
            <a:endParaRPr lang="nl-NL"/>
          </a:p>
        </p:txBody>
      </p:sp>
    </p:spTree>
    <p:extLst>
      <p:ext uri="{BB962C8B-B14F-4D97-AF65-F5344CB8AC3E}">
        <p14:creationId xmlns:p14="http://schemas.microsoft.com/office/powerpoint/2010/main" val="194970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€9,85</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5</a:t>
            </a:fld>
            <a:endParaRPr lang="nl-NL"/>
          </a:p>
        </p:txBody>
      </p:sp>
    </p:spTree>
    <p:extLst>
      <p:ext uri="{BB962C8B-B14F-4D97-AF65-F5344CB8AC3E}">
        <p14:creationId xmlns:p14="http://schemas.microsoft.com/office/powerpoint/2010/main" val="8964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€34</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6</a:t>
            </a:fld>
            <a:endParaRPr lang="nl-NL"/>
          </a:p>
        </p:txBody>
      </p:sp>
    </p:spTree>
    <p:extLst>
      <p:ext uri="{BB962C8B-B14F-4D97-AF65-F5344CB8AC3E}">
        <p14:creationId xmlns:p14="http://schemas.microsoft.com/office/powerpoint/2010/main" val="301274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47.456 cm2 = 4,74 m2</a:t>
            </a:r>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8</a:t>
            </a:fld>
            <a:endParaRPr lang="nl-NL"/>
          </a:p>
        </p:txBody>
      </p:sp>
    </p:spTree>
    <p:extLst>
      <p:ext uri="{BB962C8B-B14F-4D97-AF65-F5344CB8AC3E}">
        <p14:creationId xmlns:p14="http://schemas.microsoft.com/office/powerpoint/2010/main" val="278492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€771,63</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9</a:t>
            </a:fld>
            <a:endParaRPr lang="nl-NL"/>
          </a:p>
        </p:txBody>
      </p:sp>
    </p:spTree>
    <p:extLst>
      <p:ext uri="{BB962C8B-B14F-4D97-AF65-F5344CB8AC3E}">
        <p14:creationId xmlns:p14="http://schemas.microsoft.com/office/powerpoint/2010/main" val="172690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6 jaar</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10</a:t>
            </a:fld>
            <a:endParaRPr lang="nl-NL"/>
          </a:p>
        </p:txBody>
      </p:sp>
    </p:spTree>
    <p:extLst>
      <p:ext uri="{BB962C8B-B14F-4D97-AF65-F5344CB8AC3E}">
        <p14:creationId xmlns:p14="http://schemas.microsoft.com/office/powerpoint/2010/main" val="3883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€796,30</a:t>
            </a:r>
          </a:p>
          <a:p>
            <a:endParaRPr lang="nl-NL" dirty="0"/>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11</a:t>
            </a:fld>
            <a:endParaRPr lang="nl-NL"/>
          </a:p>
        </p:txBody>
      </p:sp>
    </p:spTree>
    <p:extLst>
      <p:ext uri="{BB962C8B-B14F-4D97-AF65-F5344CB8AC3E}">
        <p14:creationId xmlns:p14="http://schemas.microsoft.com/office/powerpoint/2010/main" val="198411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€6,15</a:t>
            </a:r>
          </a:p>
        </p:txBody>
      </p:sp>
      <p:sp>
        <p:nvSpPr>
          <p:cNvPr id="4" name="Tijdelijke aanduiding voor dianummer 3"/>
          <p:cNvSpPr>
            <a:spLocks noGrp="1"/>
          </p:cNvSpPr>
          <p:nvPr>
            <p:ph type="sldNum" sz="quarter" idx="5"/>
          </p:nvPr>
        </p:nvSpPr>
        <p:spPr/>
        <p:txBody>
          <a:bodyPr/>
          <a:lstStyle/>
          <a:p>
            <a:fld id="{FAE65BA1-B239-C748-8F07-E1FA8E4E9A46}" type="slidenum">
              <a:rPr lang="nl-NL" smtClean="0"/>
              <a:t>13</a:t>
            </a:fld>
            <a:endParaRPr lang="nl-NL"/>
          </a:p>
        </p:txBody>
      </p:sp>
    </p:spTree>
    <p:extLst>
      <p:ext uri="{BB962C8B-B14F-4D97-AF65-F5344CB8AC3E}">
        <p14:creationId xmlns:p14="http://schemas.microsoft.com/office/powerpoint/2010/main" val="110390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BE6F73A1-E421-4D5F-8C9C-7E73C4142AFA}" type="datetimeFigureOut">
              <a:rPr lang="nl-NL" smtClean="0"/>
              <a:t>22-02-2024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7095355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E6F73A1-E421-4D5F-8C9C-7E73C4142AFA}" type="datetimeFigureOut">
              <a:rPr lang="nl-NL" smtClean="0"/>
              <a:t>22-02-2024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76321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E6F73A1-E421-4D5F-8C9C-7E73C4142AFA}" type="datetimeFigureOut">
              <a:rPr lang="nl-NL" smtClean="0"/>
              <a:t>22-02-2024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108275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E6F73A1-E421-4D5F-8C9C-7E73C4142AFA}" type="datetimeFigureOut">
              <a:rPr lang="nl-NL" smtClean="0"/>
              <a:t>22-02-2024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49897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BE6F73A1-E421-4D5F-8C9C-7E73C4142AFA}" type="datetimeFigureOut">
              <a:rPr lang="nl-NL" smtClean="0"/>
              <a:t>22-02-2024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1346631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BE6F73A1-E421-4D5F-8C9C-7E73C4142AFA}" type="datetimeFigureOut">
              <a:rPr lang="nl-NL" smtClean="0"/>
              <a:t>22-02-2024</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390626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BE6F73A1-E421-4D5F-8C9C-7E73C4142AFA}" type="datetimeFigureOut">
              <a:rPr lang="nl-NL" smtClean="0"/>
              <a:t>22-02-2024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A9EB907-682D-488C-AE62-6028121BE6D8}"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63256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E6F73A1-E421-4D5F-8C9C-7E73C4142AFA}" type="datetimeFigureOut">
              <a:rPr lang="nl-NL" smtClean="0"/>
              <a:t>22-02-2024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123004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F73A1-E421-4D5F-8C9C-7E73C4142AFA}" type="datetimeFigureOut">
              <a:rPr lang="nl-NL" smtClean="0"/>
              <a:t>22-02-2024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16080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BE6F73A1-E421-4D5F-8C9C-7E73C4142AFA}" type="datetimeFigureOut">
              <a:rPr lang="nl-NL" smtClean="0"/>
              <a:t>22-02-2024</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410987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E6F73A1-E421-4D5F-8C9C-7E73C4142AFA}" type="datetimeFigureOut">
              <a:rPr lang="nl-NL" smtClean="0"/>
              <a:t>22-02-2024</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6A9EB907-682D-488C-AE62-6028121BE6D8}" type="slidenum">
              <a:rPr lang="nl-NL" smtClean="0"/>
              <a:t>‹nr.›</a:t>
            </a:fld>
            <a:endParaRPr lang="nl-NL"/>
          </a:p>
        </p:txBody>
      </p:sp>
    </p:spTree>
    <p:extLst>
      <p:ext uri="{BB962C8B-B14F-4D97-AF65-F5344CB8AC3E}">
        <p14:creationId xmlns:p14="http://schemas.microsoft.com/office/powerpoint/2010/main" val="307952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E6F73A1-E421-4D5F-8C9C-7E73C4142AFA}" type="datetimeFigureOut">
              <a:rPr lang="nl-NL" smtClean="0"/>
              <a:t>22-02-2024</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A9EB907-682D-488C-AE62-6028121BE6D8}" type="slidenum">
              <a:rPr lang="nl-NL" smtClean="0"/>
              <a:t>‹nr.›</a:t>
            </a:fld>
            <a:endParaRPr lang="nl-NL"/>
          </a:p>
        </p:txBody>
      </p:sp>
    </p:spTree>
    <p:extLst>
      <p:ext uri="{BB962C8B-B14F-4D97-AF65-F5344CB8AC3E}">
        <p14:creationId xmlns:p14="http://schemas.microsoft.com/office/powerpoint/2010/main" val="2207254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18.xml"/><Relationship Id="rId1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slide" Target="slid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18.xml"/><Relationship Id="rId1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18.xml"/><Relationship Id="rId1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18.xml"/><Relationship Id="rId1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18.xml"/><Relationship Id="rId1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13643-0F5A-5CD7-BE85-24EF32DD28DE}"/>
              </a:ext>
            </a:extLst>
          </p:cNvPr>
          <p:cNvSpPr>
            <a:spLocks noGrp="1"/>
          </p:cNvSpPr>
          <p:nvPr>
            <p:ph type="ctrTitle"/>
          </p:nvPr>
        </p:nvSpPr>
        <p:spPr/>
        <p:txBody>
          <a:bodyPr/>
          <a:lstStyle/>
          <a:p>
            <a:r>
              <a:rPr lang="nl-NL" dirty="0"/>
              <a:t>rekenen</a:t>
            </a:r>
          </a:p>
        </p:txBody>
      </p:sp>
    </p:spTree>
    <p:extLst>
      <p:ext uri="{BB962C8B-B14F-4D97-AF65-F5344CB8AC3E}">
        <p14:creationId xmlns:p14="http://schemas.microsoft.com/office/powerpoint/2010/main" val="403098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53650-ECAE-2FEC-CAD8-8358904B6EB3}"/>
              </a:ext>
            </a:extLst>
          </p:cNvPr>
          <p:cNvSpPr>
            <a:spLocks noGrp="1"/>
          </p:cNvSpPr>
          <p:nvPr>
            <p:ph type="title"/>
          </p:nvPr>
        </p:nvSpPr>
        <p:spPr/>
        <p:txBody>
          <a:bodyPr/>
          <a:lstStyle/>
          <a:p>
            <a:r>
              <a:rPr lang="nl-NL" dirty="0"/>
              <a:t>Wonen 3</a:t>
            </a:r>
          </a:p>
        </p:txBody>
      </p:sp>
      <p:sp>
        <p:nvSpPr>
          <p:cNvPr id="4" name="Tijdelijke aanduiding voor inhoud 3">
            <a:extLst>
              <a:ext uri="{FF2B5EF4-FFF2-40B4-BE49-F238E27FC236}">
                <a16:creationId xmlns:a16="http://schemas.microsoft.com/office/drawing/2014/main" id="{54BEB33B-2B4C-3707-7860-8C2B248DC7DD}"/>
              </a:ext>
            </a:extLst>
          </p:cNvPr>
          <p:cNvSpPr>
            <a:spLocks noGrp="1"/>
          </p:cNvSpPr>
          <p:nvPr>
            <p:ph idx="1"/>
          </p:nvPr>
        </p:nvSpPr>
        <p:spPr/>
        <p:txBody>
          <a:bodyPr/>
          <a:lstStyle/>
          <a:p>
            <a:pPr algn="l"/>
            <a:r>
              <a:rPr lang="nl-NL" b="0" i="0" dirty="0">
                <a:solidFill>
                  <a:srgbClr val="555A5F"/>
                </a:solidFill>
                <a:effectLst/>
                <a:latin typeface="Nunito" pitchFamily="2" charset="0"/>
              </a:rPr>
              <a:t>Mevrouw Rooijakker zet € 10 000 op een spaarrekening op de bank. De rente die ze krijgt is 3,8% per jaar. Ga ervan uit dat zij niets opneemt.</a:t>
            </a:r>
          </a:p>
          <a:p>
            <a:r>
              <a:rPr lang="nl-NL" b="1" i="0" dirty="0">
                <a:solidFill>
                  <a:srgbClr val="555A5F"/>
                </a:solidFill>
                <a:effectLst/>
                <a:latin typeface="Nunito" pitchFamily="2" charset="0"/>
              </a:rPr>
              <a:t>Na hoeveel jaar is het bedrag op haar spaarrekening 25% hoger dan het oorspronkelijke bedrag?</a:t>
            </a:r>
            <a:endParaRPr lang="nl-NL" dirty="0"/>
          </a:p>
        </p:txBody>
      </p:sp>
    </p:spTree>
    <p:extLst>
      <p:ext uri="{BB962C8B-B14F-4D97-AF65-F5344CB8AC3E}">
        <p14:creationId xmlns:p14="http://schemas.microsoft.com/office/powerpoint/2010/main" val="316231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80AD5-136B-7C92-7792-8938E37DA818}"/>
              </a:ext>
            </a:extLst>
          </p:cNvPr>
          <p:cNvSpPr>
            <a:spLocks noGrp="1"/>
          </p:cNvSpPr>
          <p:nvPr>
            <p:ph type="title"/>
          </p:nvPr>
        </p:nvSpPr>
        <p:spPr>
          <a:xfrm>
            <a:off x="152129" y="224909"/>
            <a:ext cx="6829847" cy="1105128"/>
          </a:xfrm>
        </p:spPr>
        <p:txBody>
          <a:bodyPr/>
          <a:lstStyle/>
          <a:p>
            <a:r>
              <a:rPr lang="nl-NL" dirty="0"/>
              <a:t>Wonen 4 kattenrollers</a:t>
            </a:r>
          </a:p>
        </p:txBody>
      </p:sp>
      <p:pic>
        <p:nvPicPr>
          <p:cNvPr id="5" name="Tijdelijke aanduiding voor inhoud 4">
            <a:extLst>
              <a:ext uri="{FF2B5EF4-FFF2-40B4-BE49-F238E27FC236}">
                <a16:creationId xmlns:a16="http://schemas.microsoft.com/office/drawing/2014/main" id="{F2EEB861-D2A0-64D2-E63C-E18162A390AD}"/>
              </a:ext>
            </a:extLst>
          </p:cNvPr>
          <p:cNvPicPr>
            <a:picLocks noGrp="1" noChangeAspect="1"/>
          </p:cNvPicPr>
          <p:nvPr>
            <p:ph idx="1"/>
          </p:nvPr>
        </p:nvPicPr>
        <p:blipFill>
          <a:blip r:embed="rId3"/>
          <a:stretch>
            <a:fillRect/>
          </a:stretch>
        </p:blipFill>
        <p:spPr>
          <a:xfrm>
            <a:off x="184561" y="1544715"/>
            <a:ext cx="6998501" cy="4948160"/>
          </a:xfrm>
        </p:spPr>
      </p:pic>
      <p:pic>
        <p:nvPicPr>
          <p:cNvPr id="7" name="Afbeelding 6">
            <a:extLst>
              <a:ext uri="{FF2B5EF4-FFF2-40B4-BE49-F238E27FC236}">
                <a16:creationId xmlns:a16="http://schemas.microsoft.com/office/drawing/2014/main" id="{ED1C98C5-CF17-8ABD-0234-5A3FD69BEC45}"/>
              </a:ext>
            </a:extLst>
          </p:cNvPr>
          <p:cNvPicPr>
            <a:picLocks noChangeAspect="1"/>
          </p:cNvPicPr>
          <p:nvPr/>
        </p:nvPicPr>
        <p:blipFill>
          <a:blip r:embed="rId4"/>
          <a:stretch>
            <a:fillRect/>
          </a:stretch>
        </p:blipFill>
        <p:spPr>
          <a:xfrm>
            <a:off x="9925235" y="511992"/>
            <a:ext cx="2041864" cy="2704090"/>
          </a:xfrm>
          <a:prstGeom prst="rect">
            <a:avLst/>
          </a:prstGeom>
        </p:spPr>
      </p:pic>
      <p:pic>
        <p:nvPicPr>
          <p:cNvPr id="9" name="Afbeelding 8">
            <a:extLst>
              <a:ext uri="{FF2B5EF4-FFF2-40B4-BE49-F238E27FC236}">
                <a16:creationId xmlns:a16="http://schemas.microsoft.com/office/drawing/2014/main" id="{57CCAD70-8D7A-046D-9BD1-865929B85182}"/>
              </a:ext>
            </a:extLst>
          </p:cNvPr>
          <p:cNvPicPr>
            <a:picLocks noChangeAspect="1"/>
          </p:cNvPicPr>
          <p:nvPr/>
        </p:nvPicPr>
        <p:blipFill>
          <a:blip r:embed="rId5"/>
          <a:stretch>
            <a:fillRect/>
          </a:stretch>
        </p:blipFill>
        <p:spPr>
          <a:xfrm>
            <a:off x="7215494" y="3416978"/>
            <a:ext cx="2333625" cy="495300"/>
          </a:xfrm>
          <a:prstGeom prst="rect">
            <a:avLst/>
          </a:prstGeom>
        </p:spPr>
      </p:pic>
      <p:pic>
        <p:nvPicPr>
          <p:cNvPr id="11" name="Afbeelding 10">
            <a:extLst>
              <a:ext uri="{FF2B5EF4-FFF2-40B4-BE49-F238E27FC236}">
                <a16:creationId xmlns:a16="http://schemas.microsoft.com/office/drawing/2014/main" id="{C59D21CE-8D73-AF01-A12E-2D2A7309695B}"/>
              </a:ext>
            </a:extLst>
          </p:cNvPr>
          <p:cNvPicPr>
            <a:picLocks noChangeAspect="1"/>
          </p:cNvPicPr>
          <p:nvPr/>
        </p:nvPicPr>
        <p:blipFill>
          <a:blip r:embed="rId6"/>
          <a:stretch>
            <a:fillRect/>
          </a:stretch>
        </p:blipFill>
        <p:spPr>
          <a:xfrm>
            <a:off x="9438673" y="3441022"/>
            <a:ext cx="2867025" cy="533400"/>
          </a:xfrm>
          <a:prstGeom prst="rect">
            <a:avLst/>
          </a:prstGeom>
        </p:spPr>
      </p:pic>
      <p:pic>
        <p:nvPicPr>
          <p:cNvPr id="13" name="Afbeelding 12">
            <a:extLst>
              <a:ext uri="{FF2B5EF4-FFF2-40B4-BE49-F238E27FC236}">
                <a16:creationId xmlns:a16="http://schemas.microsoft.com/office/drawing/2014/main" id="{83CF852A-3625-FE0F-96E0-B5B556528A9A}"/>
              </a:ext>
            </a:extLst>
          </p:cNvPr>
          <p:cNvPicPr>
            <a:picLocks noChangeAspect="1"/>
          </p:cNvPicPr>
          <p:nvPr/>
        </p:nvPicPr>
        <p:blipFill>
          <a:blip r:embed="rId7"/>
          <a:stretch>
            <a:fillRect/>
          </a:stretch>
        </p:blipFill>
        <p:spPr>
          <a:xfrm>
            <a:off x="7183062" y="-218798"/>
            <a:ext cx="2541087" cy="3573632"/>
          </a:xfrm>
          <a:prstGeom prst="rect">
            <a:avLst/>
          </a:prstGeom>
        </p:spPr>
      </p:pic>
      <p:sp>
        <p:nvSpPr>
          <p:cNvPr id="14" name="Tekstvak 13">
            <a:extLst>
              <a:ext uri="{FF2B5EF4-FFF2-40B4-BE49-F238E27FC236}">
                <a16:creationId xmlns:a16="http://schemas.microsoft.com/office/drawing/2014/main" id="{46B4B71B-D478-F80F-4A80-E4D6C52D48DC}"/>
              </a:ext>
            </a:extLst>
          </p:cNvPr>
          <p:cNvSpPr txBox="1"/>
          <p:nvPr/>
        </p:nvSpPr>
        <p:spPr>
          <a:xfrm>
            <a:off x="7416801" y="4199362"/>
            <a:ext cx="7413796" cy="646331"/>
          </a:xfrm>
          <a:prstGeom prst="rect">
            <a:avLst/>
          </a:prstGeom>
          <a:noFill/>
        </p:spPr>
        <p:txBody>
          <a:bodyPr wrap="square" rtlCol="0">
            <a:spAutoFit/>
          </a:bodyPr>
          <a:lstStyle/>
          <a:p>
            <a:r>
              <a:rPr lang="nl-NL" dirty="0"/>
              <a:t>Hoeveel euro moet je betalen om de hele tuin</a:t>
            </a:r>
          </a:p>
          <a:p>
            <a:r>
              <a:rPr lang="nl-NL" dirty="0" err="1"/>
              <a:t>tevoorzien</a:t>
            </a:r>
            <a:r>
              <a:rPr lang="nl-NL" dirty="0"/>
              <a:t> van kattenrollers? </a:t>
            </a:r>
          </a:p>
        </p:txBody>
      </p:sp>
      <p:sp>
        <p:nvSpPr>
          <p:cNvPr id="3" name="Tekstvak 2">
            <a:extLst>
              <a:ext uri="{FF2B5EF4-FFF2-40B4-BE49-F238E27FC236}">
                <a16:creationId xmlns:a16="http://schemas.microsoft.com/office/drawing/2014/main" id="{9A40F660-57C7-8B09-5489-FEA34E9D7737}"/>
              </a:ext>
            </a:extLst>
          </p:cNvPr>
          <p:cNvSpPr txBox="1"/>
          <p:nvPr/>
        </p:nvSpPr>
        <p:spPr>
          <a:xfrm>
            <a:off x="6540759" y="5253135"/>
            <a:ext cx="876042" cy="430887"/>
          </a:xfrm>
          <a:prstGeom prst="rect">
            <a:avLst/>
          </a:prstGeom>
          <a:noFill/>
        </p:spPr>
        <p:txBody>
          <a:bodyPr wrap="square" rtlCol="0">
            <a:spAutoFit/>
          </a:bodyPr>
          <a:lstStyle/>
          <a:p>
            <a:r>
              <a:rPr lang="nl-NL" sz="1100" dirty="0" err="1"/>
              <a:t>Paddle</a:t>
            </a:r>
            <a:r>
              <a:rPr lang="nl-NL" sz="1100" dirty="0"/>
              <a:t> is 2 meter</a:t>
            </a:r>
          </a:p>
        </p:txBody>
      </p:sp>
    </p:spTree>
    <p:extLst>
      <p:ext uri="{BB962C8B-B14F-4D97-AF65-F5344CB8AC3E}">
        <p14:creationId xmlns:p14="http://schemas.microsoft.com/office/powerpoint/2010/main" val="11228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4C795-7B3C-056B-4AB8-B42FF046B73B}"/>
              </a:ext>
            </a:extLst>
          </p:cNvPr>
          <p:cNvSpPr>
            <a:spLocks noGrp="1"/>
          </p:cNvSpPr>
          <p:nvPr>
            <p:ph type="title"/>
          </p:nvPr>
        </p:nvSpPr>
        <p:spPr/>
        <p:txBody>
          <a:bodyPr/>
          <a:lstStyle/>
          <a:p>
            <a:endParaRPr lang="nl-NL"/>
          </a:p>
        </p:txBody>
      </p:sp>
      <p:graphicFrame>
        <p:nvGraphicFramePr>
          <p:cNvPr id="8" name="Tabel 8">
            <a:extLst>
              <a:ext uri="{FF2B5EF4-FFF2-40B4-BE49-F238E27FC236}">
                <a16:creationId xmlns:a16="http://schemas.microsoft.com/office/drawing/2014/main" id="{587B3F5B-DF3F-6C3E-241D-2A7829D74A28}"/>
              </a:ext>
            </a:extLst>
          </p:cNvPr>
          <p:cNvGraphicFramePr>
            <a:graphicFrameLocks noGrp="1"/>
          </p:cNvGraphicFramePr>
          <p:nvPr>
            <p:ph idx="1"/>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86137263"/>
                    </a:ext>
                  </a:extLst>
                </a:gridCol>
                <a:gridCol w="3048000">
                  <a:extLst>
                    <a:ext uri="{9D8B030D-6E8A-4147-A177-3AD203B41FA5}">
                      <a16:colId xmlns:a16="http://schemas.microsoft.com/office/drawing/2014/main" val="1126110302"/>
                    </a:ext>
                  </a:extLst>
                </a:gridCol>
                <a:gridCol w="3048000">
                  <a:extLst>
                    <a:ext uri="{9D8B030D-6E8A-4147-A177-3AD203B41FA5}">
                      <a16:colId xmlns:a16="http://schemas.microsoft.com/office/drawing/2014/main" val="2597641993"/>
                    </a:ext>
                  </a:extLst>
                </a:gridCol>
                <a:gridCol w="3048000">
                  <a:extLst>
                    <a:ext uri="{9D8B030D-6E8A-4147-A177-3AD203B41FA5}">
                      <a16:colId xmlns:a16="http://schemas.microsoft.com/office/drawing/2014/main" val="2381326386"/>
                    </a:ext>
                  </a:extLst>
                </a:gridCol>
              </a:tblGrid>
              <a:tr h="1371600">
                <a:tc>
                  <a:txBody>
                    <a:bodyPr/>
                    <a:lstStyle/>
                    <a:p>
                      <a:pPr algn="ctr"/>
                      <a:r>
                        <a:rPr lang="nl-NL" sz="3200" dirty="0"/>
                        <a:t>Vrije tijd</a:t>
                      </a:r>
                    </a:p>
                  </a:txBody>
                  <a:tcPr/>
                </a:tc>
                <a:tc>
                  <a:txBody>
                    <a:bodyPr/>
                    <a:lstStyle/>
                    <a:p>
                      <a:pPr algn="ctr"/>
                      <a:r>
                        <a:rPr lang="nl-NL" sz="3200" dirty="0"/>
                        <a:t>Wonen</a:t>
                      </a:r>
                    </a:p>
                  </a:txBody>
                  <a:tcPr/>
                </a:tc>
                <a:tc>
                  <a:txBody>
                    <a:bodyPr/>
                    <a:lstStyle/>
                    <a:p>
                      <a:pPr algn="ctr"/>
                      <a:r>
                        <a:rPr lang="nl-NL" sz="3200" dirty="0"/>
                        <a:t>Vervoer</a:t>
                      </a:r>
                    </a:p>
                  </a:txBody>
                  <a:tcPr/>
                </a:tc>
                <a:tc>
                  <a:txBody>
                    <a:bodyPr/>
                    <a:lstStyle/>
                    <a:p>
                      <a:pPr algn="ctr"/>
                      <a:r>
                        <a:rPr lang="nl-NL" sz="3200" dirty="0"/>
                        <a:t>Studie en werk</a:t>
                      </a:r>
                    </a:p>
                  </a:txBody>
                  <a:tcPr/>
                </a:tc>
                <a:extLst>
                  <a:ext uri="{0D108BD9-81ED-4DB2-BD59-A6C34878D82A}">
                    <a16:rowId xmlns:a16="http://schemas.microsoft.com/office/drawing/2014/main" val="3927532870"/>
                  </a:ext>
                </a:extLst>
              </a:tr>
              <a:tr h="1371600">
                <a:tc>
                  <a:txBody>
                    <a:bodyPr/>
                    <a:lstStyle/>
                    <a:p>
                      <a:pPr algn="ctr"/>
                      <a:r>
                        <a:rPr lang="nl-NL" sz="4800" dirty="0">
                          <a:hlinkClick r:id="rId2" action="ppaction://hlinksldjump"/>
                        </a:rPr>
                        <a:t>250</a:t>
                      </a:r>
                      <a:endParaRPr lang="nl-NL" sz="4800" dirty="0"/>
                    </a:p>
                  </a:txBody>
                  <a:tcPr/>
                </a:tc>
                <a:tc>
                  <a:txBody>
                    <a:bodyPr/>
                    <a:lstStyle/>
                    <a:p>
                      <a:pPr algn="ctr"/>
                      <a:r>
                        <a:rPr lang="nl-NL" sz="4800" dirty="0">
                          <a:hlinkClick r:id="rId3" action="ppaction://hlinksldjump"/>
                        </a:rPr>
                        <a:t>250</a:t>
                      </a:r>
                      <a:endParaRPr lang="nl-NL" sz="4800" dirty="0"/>
                    </a:p>
                  </a:txBody>
                  <a:tcPr/>
                </a:tc>
                <a:tc>
                  <a:txBody>
                    <a:bodyPr/>
                    <a:lstStyle/>
                    <a:p>
                      <a:pPr algn="ctr"/>
                      <a:r>
                        <a:rPr lang="nl-NL" sz="4800" dirty="0">
                          <a:hlinkClick r:id="rId4" action="ppaction://hlinksldjump"/>
                        </a:rPr>
                        <a:t>250</a:t>
                      </a:r>
                      <a:endParaRPr lang="nl-NL" sz="4800" dirty="0"/>
                    </a:p>
                  </a:txBody>
                  <a:tcPr/>
                </a:tc>
                <a:tc>
                  <a:txBody>
                    <a:bodyPr/>
                    <a:lstStyle/>
                    <a:p>
                      <a:pPr algn="ctr"/>
                      <a:r>
                        <a:rPr lang="nl-NL" sz="4800" dirty="0">
                          <a:hlinkClick r:id="rId5" action="ppaction://hlinksldjump"/>
                        </a:rPr>
                        <a:t>250</a:t>
                      </a:r>
                      <a:endParaRPr lang="nl-NL" sz="4800" dirty="0"/>
                    </a:p>
                  </a:txBody>
                  <a:tcPr/>
                </a:tc>
                <a:extLst>
                  <a:ext uri="{0D108BD9-81ED-4DB2-BD59-A6C34878D82A}">
                    <a16:rowId xmlns:a16="http://schemas.microsoft.com/office/drawing/2014/main" val="3752995514"/>
                  </a:ext>
                </a:extLst>
              </a:tr>
              <a:tr h="1371600">
                <a:tc>
                  <a:txBody>
                    <a:bodyPr/>
                    <a:lstStyle/>
                    <a:p>
                      <a:pPr algn="ctr"/>
                      <a:r>
                        <a:rPr lang="nl-NL" sz="4800" dirty="0">
                          <a:hlinkClick r:id="rId6" action="ppaction://hlinksldjump"/>
                        </a:rPr>
                        <a:t>500</a:t>
                      </a:r>
                      <a:endParaRPr lang="nl-NL" sz="4800" dirty="0"/>
                    </a:p>
                  </a:txBody>
                  <a:tcPr/>
                </a:tc>
                <a:tc>
                  <a:txBody>
                    <a:bodyPr/>
                    <a:lstStyle/>
                    <a:p>
                      <a:pPr algn="ctr"/>
                      <a:r>
                        <a:rPr lang="nl-NL" sz="4800" dirty="0">
                          <a:hlinkClick r:id="rId7" action="ppaction://hlinksldjump"/>
                        </a:rPr>
                        <a:t>500</a:t>
                      </a:r>
                      <a:endParaRPr lang="nl-NL" sz="4800" dirty="0"/>
                    </a:p>
                  </a:txBody>
                  <a:tcPr/>
                </a:tc>
                <a:tc>
                  <a:txBody>
                    <a:bodyPr/>
                    <a:lstStyle/>
                    <a:p>
                      <a:pPr algn="ctr"/>
                      <a:r>
                        <a:rPr lang="nl-NL" sz="4800" dirty="0">
                          <a:hlinkClick r:id="rId8" action="ppaction://hlinksldjump"/>
                        </a:rPr>
                        <a:t>500</a:t>
                      </a:r>
                      <a:endParaRPr lang="nl-NL" sz="4800" dirty="0"/>
                    </a:p>
                  </a:txBody>
                  <a:tcPr/>
                </a:tc>
                <a:tc>
                  <a:txBody>
                    <a:bodyPr/>
                    <a:lstStyle/>
                    <a:p>
                      <a:pPr algn="ctr"/>
                      <a:r>
                        <a:rPr lang="nl-NL" sz="4800" dirty="0">
                          <a:hlinkClick r:id="rId9" action="ppaction://hlinksldjump"/>
                        </a:rPr>
                        <a:t>500</a:t>
                      </a:r>
                      <a:endParaRPr lang="nl-NL" sz="4800" dirty="0"/>
                    </a:p>
                  </a:txBody>
                  <a:tcPr/>
                </a:tc>
                <a:extLst>
                  <a:ext uri="{0D108BD9-81ED-4DB2-BD59-A6C34878D82A}">
                    <a16:rowId xmlns:a16="http://schemas.microsoft.com/office/drawing/2014/main" val="4119617758"/>
                  </a:ext>
                </a:extLst>
              </a:tr>
              <a:tr h="1371600">
                <a:tc>
                  <a:txBody>
                    <a:bodyPr/>
                    <a:lstStyle/>
                    <a:p>
                      <a:pPr algn="ctr"/>
                      <a:r>
                        <a:rPr lang="nl-NL" sz="4800" dirty="0">
                          <a:hlinkClick r:id="rId10" action="ppaction://hlinksldjump"/>
                        </a:rPr>
                        <a:t>750</a:t>
                      </a:r>
                      <a:endParaRPr lang="nl-NL" sz="4800" dirty="0"/>
                    </a:p>
                  </a:txBody>
                  <a:tcPr/>
                </a:tc>
                <a:tc>
                  <a:txBody>
                    <a:bodyPr/>
                    <a:lstStyle/>
                    <a:p>
                      <a:pPr algn="ctr"/>
                      <a:r>
                        <a:rPr lang="nl-NL" sz="4800" dirty="0">
                          <a:hlinkClick r:id="rId11" action="ppaction://hlinksldjump"/>
                        </a:rPr>
                        <a:t>750</a:t>
                      </a:r>
                      <a:endParaRPr lang="nl-NL" sz="4800" dirty="0"/>
                    </a:p>
                  </a:txBody>
                  <a:tcPr/>
                </a:tc>
                <a:tc>
                  <a:txBody>
                    <a:bodyPr/>
                    <a:lstStyle/>
                    <a:p>
                      <a:pPr algn="ctr"/>
                      <a:r>
                        <a:rPr lang="nl-NL" sz="4800" dirty="0">
                          <a:hlinkClick r:id="rId12" action="ppaction://hlinksldjump"/>
                        </a:rPr>
                        <a:t>750</a:t>
                      </a:r>
                      <a:endParaRPr lang="nl-NL" sz="4800" dirty="0"/>
                    </a:p>
                  </a:txBody>
                  <a:tcPr/>
                </a:tc>
                <a:tc>
                  <a:txBody>
                    <a:bodyPr/>
                    <a:lstStyle/>
                    <a:p>
                      <a:pPr algn="ctr"/>
                      <a:r>
                        <a:rPr lang="nl-NL" sz="4800" dirty="0">
                          <a:hlinkClick r:id="rId13" action="ppaction://hlinksldjump"/>
                        </a:rPr>
                        <a:t>750</a:t>
                      </a:r>
                      <a:endParaRPr lang="nl-NL" sz="4800" dirty="0"/>
                    </a:p>
                  </a:txBody>
                  <a:tcPr/>
                </a:tc>
                <a:extLst>
                  <a:ext uri="{0D108BD9-81ED-4DB2-BD59-A6C34878D82A}">
                    <a16:rowId xmlns:a16="http://schemas.microsoft.com/office/drawing/2014/main" val="415746937"/>
                  </a:ext>
                </a:extLst>
              </a:tr>
              <a:tr h="1371600">
                <a:tc>
                  <a:txBody>
                    <a:bodyPr/>
                    <a:lstStyle/>
                    <a:p>
                      <a:pPr algn="ctr"/>
                      <a:r>
                        <a:rPr lang="nl-NL" sz="4800" dirty="0">
                          <a:hlinkClick r:id="rId14" action="ppaction://hlinksldjump"/>
                        </a:rPr>
                        <a:t>1000</a:t>
                      </a:r>
                      <a:endParaRPr lang="nl-NL" sz="4800" dirty="0"/>
                    </a:p>
                  </a:txBody>
                  <a:tcPr/>
                </a:tc>
                <a:tc>
                  <a:txBody>
                    <a:bodyPr/>
                    <a:lstStyle/>
                    <a:p>
                      <a:pPr algn="ctr"/>
                      <a:r>
                        <a:rPr lang="nl-NL" sz="4800" dirty="0">
                          <a:hlinkClick r:id="rId15" action="ppaction://hlinksldjump"/>
                        </a:rPr>
                        <a:t>1000</a:t>
                      </a:r>
                      <a:endParaRPr lang="nl-NL" sz="4800" dirty="0"/>
                    </a:p>
                  </a:txBody>
                  <a:tcPr/>
                </a:tc>
                <a:tc>
                  <a:txBody>
                    <a:bodyPr/>
                    <a:lstStyle/>
                    <a:p>
                      <a:pPr algn="ctr"/>
                      <a:r>
                        <a:rPr lang="nl-NL" sz="4800" dirty="0">
                          <a:hlinkClick r:id="rId12" action="ppaction://hlinksldjump"/>
                        </a:rPr>
                        <a:t>1000</a:t>
                      </a:r>
                      <a:endParaRPr lang="nl-NL" sz="4800" dirty="0"/>
                    </a:p>
                  </a:txBody>
                  <a:tcPr/>
                </a:tc>
                <a:tc>
                  <a:txBody>
                    <a:bodyPr/>
                    <a:lstStyle/>
                    <a:p>
                      <a:pPr algn="ctr"/>
                      <a:r>
                        <a:rPr lang="nl-NL" sz="4800" dirty="0">
                          <a:hlinkClick r:id="rId16" action="ppaction://hlinksldjump"/>
                        </a:rPr>
                        <a:t>1000</a:t>
                      </a:r>
                      <a:endParaRPr lang="nl-NL" sz="4800" dirty="0"/>
                    </a:p>
                  </a:txBody>
                  <a:tcPr/>
                </a:tc>
                <a:extLst>
                  <a:ext uri="{0D108BD9-81ED-4DB2-BD59-A6C34878D82A}">
                    <a16:rowId xmlns:a16="http://schemas.microsoft.com/office/drawing/2014/main" val="3548953387"/>
                  </a:ext>
                </a:extLst>
              </a:tr>
            </a:tbl>
          </a:graphicData>
        </a:graphic>
      </p:graphicFrame>
    </p:spTree>
    <p:extLst>
      <p:ext uri="{BB962C8B-B14F-4D97-AF65-F5344CB8AC3E}">
        <p14:creationId xmlns:p14="http://schemas.microsoft.com/office/powerpoint/2010/main" val="429359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605DF-C5ED-C7D1-6100-76F88A66B1AC}"/>
              </a:ext>
            </a:extLst>
          </p:cNvPr>
          <p:cNvSpPr>
            <a:spLocks noGrp="1"/>
          </p:cNvSpPr>
          <p:nvPr>
            <p:ph type="title"/>
          </p:nvPr>
        </p:nvSpPr>
        <p:spPr/>
        <p:txBody>
          <a:bodyPr/>
          <a:lstStyle/>
          <a:p>
            <a:r>
              <a:rPr lang="nl-NL" dirty="0"/>
              <a:t>Vervoer 1</a:t>
            </a:r>
          </a:p>
        </p:txBody>
      </p:sp>
      <p:sp>
        <p:nvSpPr>
          <p:cNvPr id="3" name="Tijdelijke aanduiding voor inhoud 2">
            <a:extLst>
              <a:ext uri="{FF2B5EF4-FFF2-40B4-BE49-F238E27FC236}">
                <a16:creationId xmlns:a16="http://schemas.microsoft.com/office/drawing/2014/main" id="{460482E4-DD5E-F34F-910A-F2D6D1CFDE47}"/>
              </a:ext>
            </a:extLst>
          </p:cNvPr>
          <p:cNvSpPr>
            <a:spLocks noGrp="1"/>
          </p:cNvSpPr>
          <p:nvPr>
            <p:ph idx="1"/>
          </p:nvPr>
        </p:nvSpPr>
        <p:spPr/>
        <p:txBody>
          <a:bodyPr>
            <a:normAutofit/>
          </a:bodyPr>
          <a:lstStyle/>
          <a:p>
            <a:r>
              <a:rPr lang="nl-NL" sz="2000" dirty="0"/>
              <a:t>De prijs voor benzine is bij pomp A  2,10 euro per liter</a:t>
            </a:r>
          </a:p>
          <a:p>
            <a:r>
              <a:rPr lang="nl-NL" sz="2000" dirty="0"/>
              <a:t>Bij pomp B 1,94 euro per liter</a:t>
            </a:r>
          </a:p>
          <a:p>
            <a:endParaRPr lang="nl-NL" sz="2000" dirty="0"/>
          </a:p>
          <a:p>
            <a:r>
              <a:rPr lang="nl-NL" sz="2000" dirty="0"/>
              <a:t>Je rijd per week 500 km. De auto rijd 1 op 13 km. Hoeveel geld bespaar je als je 3 maanden elke keer bij pomp </a:t>
            </a:r>
            <a:r>
              <a:rPr lang="nl-NL" sz="2000"/>
              <a:t>B tankt</a:t>
            </a:r>
            <a:r>
              <a:rPr lang="nl-NL" sz="2000" dirty="0"/>
              <a:t>?</a:t>
            </a:r>
          </a:p>
        </p:txBody>
      </p:sp>
    </p:spTree>
    <p:extLst>
      <p:ext uri="{BB962C8B-B14F-4D97-AF65-F5344CB8AC3E}">
        <p14:creationId xmlns:p14="http://schemas.microsoft.com/office/powerpoint/2010/main" val="136832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A7200-7498-C598-91EE-F6CCAF5805E4}"/>
              </a:ext>
            </a:extLst>
          </p:cNvPr>
          <p:cNvSpPr>
            <a:spLocks noGrp="1"/>
          </p:cNvSpPr>
          <p:nvPr>
            <p:ph type="title"/>
          </p:nvPr>
        </p:nvSpPr>
        <p:spPr/>
        <p:txBody>
          <a:bodyPr/>
          <a:lstStyle/>
          <a:p>
            <a:r>
              <a:rPr lang="nl-NL" dirty="0"/>
              <a:t>Vervoer 2</a:t>
            </a:r>
          </a:p>
        </p:txBody>
      </p:sp>
      <p:sp>
        <p:nvSpPr>
          <p:cNvPr id="3" name="Tijdelijke aanduiding voor inhoud 2">
            <a:extLst>
              <a:ext uri="{FF2B5EF4-FFF2-40B4-BE49-F238E27FC236}">
                <a16:creationId xmlns:a16="http://schemas.microsoft.com/office/drawing/2014/main" id="{B2872918-5FCF-902A-B5D6-60989C119C15}"/>
              </a:ext>
            </a:extLst>
          </p:cNvPr>
          <p:cNvSpPr>
            <a:spLocks noGrp="1"/>
          </p:cNvSpPr>
          <p:nvPr>
            <p:ph idx="1"/>
          </p:nvPr>
        </p:nvSpPr>
        <p:spPr/>
        <p:txBody>
          <a:bodyPr>
            <a:normAutofit/>
          </a:bodyPr>
          <a:lstStyle/>
          <a:p>
            <a:r>
              <a:rPr lang="nl-NL" sz="2000" dirty="0"/>
              <a:t>Je hebt schoenen gezien die bij jou om de hoek 200 euro kosten.</a:t>
            </a:r>
          </a:p>
          <a:p>
            <a:r>
              <a:rPr lang="nl-NL" sz="2000" dirty="0"/>
              <a:t>Dezelfde schoenen zijn in Amersfoort met 30% korting.</a:t>
            </a:r>
          </a:p>
          <a:p>
            <a:r>
              <a:rPr lang="nl-NL" sz="2000" dirty="0"/>
              <a:t>De trein naar Amersfoort kost 10,80 euro enkele reis.</a:t>
            </a:r>
          </a:p>
          <a:p>
            <a:endParaRPr lang="nl-NL" sz="2000" dirty="0"/>
          </a:p>
          <a:p>
            <a:r>
              <a:rPr lang="nl-NL" sz="2000" dirty="0"/>
              <a:t>Hoeveel geld bespaar je als je de schoenen haalt in Amersfoort?</a:t>
            </a:r>
          </a:p>
        </p:txBody>
      </p:sp>
    </p:spTree>
    <p:extLst>
      <p:ext uri="{BB962C8B-B14F-4D97-AF65-F5344CB8AC3E}">
        <p14:creationId xmlns:p14="http://schemas.microsoft.com/office/powerpoint/2010/main" val="132826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69BB9-01EE-20BD-AB28-11C7614F48C0}"/>
              </a:ext>
            </a:extLst>
          </p:cNvPr>
          <p:cNvSpPr>
            <a:spLocks noGrp="1"/>
          </p:cNvSpPr>
          <p:nvPr>
            <p:ph type="title"/>
          </p:nvPr>
        </p:nvSpPr>
        <p:spPr/>
        <p:txBody>
          <a:bodyPr/>
          <a:lstStyle/>
          <a:p>
            <a:r>
              <a:rPr lang="nl-NL" dirty="0"/>
              <a:t>Vervoer 3</a:t>
            </a:r>
          </a:p>
        </p:txBody>
      </p:sp>
      <p:sp>
        <p:nvSpPr>
          <p:cNvPr id="3" name="Tijdelijke aanduiding voor inhoud 2">
            <a:extLst>
              <a:ext uri="{FF2B5EF4-FFF2-40B4-BE49-F238E27FC236}">
                <a16:creationId xmlns:a16="http://schemas.microsoft.com/office/drawing/2014/main" id="{271CAC5F-7C30-D8A5-D167-63A642A7824C}"/>
              </a:ext>
            </a:extLst>
          </p:cNvPr>
          <p:cNvSpPr>
            <a:spLocks noGrp="1"/>
          </p:cNvSpPr>
          <p:nvPr>
            <p:ph idx="1"/>
          </p:nvPr>
        </p:nvSpPr>
        <p:spPr/>
        <p:txBody>
          <a:bodyPr>
            <a:normAutofit/>
          </a:bodyPr>
          <a:lstStyle/>
          <a:p>
            <a:r>
              <a:rPr lang="nl-NL" sz="2000" dirty="0"/>
              <a:t>Auto of de trein? Je gaat op bezoek bij een vriendin die woont in Hengelo. De afstand is 135 KM.</a:t>
            </a:r>
          </a:p>
          <a:p>
            <a:r>
              <a:rPr lang="nl-NL" sz="2000" dirty="0"/>
              <a:t>De autorijd 1 op 14 km, de benzineprijs is 2,05 euro per liter.</a:t>
            </a:r>
          </a:p>
          <a:p>
            <a:r>
              <a:rPr lang="nl-NL" sz="2000" dirty="0"/>
              <a:t>Een treinkaartje kost enkele reis 25,90 euro maar je hebt een kortingskaart waardoor je 20% korting krijgt.</a:t>
            </a:r>
          </a:p>
          <a:p>
            <a:r>
              <a:rPr lang="nl-NL" sz="2000" dirty="0"/>
              <a:t>Je blijft twee nachten slapen bij je vriendin, wat is goedkoper de trein of auto?</a:t>
            </a:r>
          </a:p>
        </p:txBody>
      </p:sp>
    </p:spTree>
    <p:extLst>
      <p:ext uri="{BB962C8B-B14F-4D97-AF65-F5344CB8AC3E}">
        <p14:creationId xmlns:p14="http://schemas.microsoft.com/office/powerpoint/2010/main" val="42925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C7F4A-8794-85B5-2A0B-533CF2444B02}"/>
              </a:ext>
            </a:extLst>
          </p:cNvPr>
          <p:cNvSpPr>
            <a:spLocks noGrp="1"/>
          </p:cNvSpPr>
          <p:nvPr>
            <p:ph type="title"/>
          </p:nvPr>
        </p:nvSpPr>
        <p:spPr/>
        <p:txBody>
          <a:bodyPr/>
          <a:lstStyle/>
          <a:p>
            <a:r>
              <a:rPr lang="nl-NL" dirty="0"/>
              <a:t>Vervoer 4</a:t>
            </a:r>
          </a:p>
        </p:txBody>
      </p:sp>
      <p:sp>
        <p:nvSpPr>
          <p:cNvPr id="3" name="Tijdelijke aanduiding voor inhoud 2">
            <a:extLst>
              <a:ext uri="{FF2B5EF4-FFF2-40B4-BE49-F238E27FC236}">
                <a16:creationId xmlns:a16="http://schemas.microsoft.com/office/drawing/2014/main" id="{3B301EE6-164A-C10A-0AF9-BAA21799EC0D}"/>
              </a:ext>
            </a:extLst>
          </p:cNvPr>
          <p:cNvSpPr>
            <a:spLocks noGrp="1"/>
          </p:cNvSpPr>
          <p:nvPr>
            <p:ph idx="1"/>
          </p:nvPr>
        </p:nvSpPr>
        <p:spPr/>
        <p:txBody>
          <a:bodyPr>
            <a:normAutofit/>
          </a:bodyPr>
          <a:lstStyle/>
          <a:p>
            <a:pPr algn="l"/>
            <a:r>
              <a:rPr lang="nl-NL" sz="2400" i="0" dirty="0">
                <a:effectLst/>
              </a:rPr>
              <a:t>Een gezin gaat op vakantie en rijdt een afstand van 350 000 meter.</a:t>
            </a:r>
            <a:br>
              <a:rPr lang="nl-NL" sz="2400" i="0" dirty="0">
                <a:effectLst/>
              </a:rPr>
            </a:br>
            <a:r>
              <a:rPr lang="nl-NL" sz="2400" i="0" dirty="0">
                <a:effectLst/>
              </a:rPr>
              <a:t>De reis duurt 345 minuten.</a:t>
            </a:r>
            <a:br>
              <a:rPr lang="nl-NL" sz="2400" i="0" dirty="0">
                <a:effectLst/>
              </a:rPr>
            </a:br>
            <a:br>
              <a:rPr lang="nl-NL" sz="2400" i="0" dirty="0">
                <a:effectLst/>
              </a:rPr>
            </a:br>
            <a:endParaRPr lang="nl-NL" sz="2400" i="0" dirty="0">
              <a:effectLst/>
            </a:endParaRPr>
          </a:p>
          <a:p>
            <a:pPr algn="l"/>
            <a:r>
              <a:rPr lang="nl-NL" sz="2400" i="0" dirty="0">
                <a:effectLst/>
              </a:rPr>
              <a:t>Wat is de gemiddelde snelheid in kilometer per uur?</a:t>
            </a:r>
          </a:p>
          <a:p>
            <a:pPr algn="l"/>
            <a:r>
              <a:rPr lang="nl-NL" sz="2400" i="0" dirty="0">
                <a:effectLst/>
              </a:rPr>
              <a:t>Rond je antwoord af op een geheel getal.</a:t>
            </a:r>
          </a:p>
          <a:p>
            <a:endParaRPr lang="nl-NL" dirty="0"/>
          </a:p>
        </p:txBody>
      </p:sp>
    </p:spTree>
    <p:extLst>
      <p:ext uri="{BB962C8B-B14F-4D97-AF65-F5344CB8AC3E}">
        <p14:creationId xmlns:p14="http://schemas.microsoft.com/office/powerpoint/2010/main" val="65451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4C795-7B3C-056B-4AB8-B42FF046B73B}"/>
              </a:ext>
            </a:extLst>
          </p:cNvPr>
          <p:cNvSpPr>
            <a:spLocks noGrp="1"/>
          </p:cNvSpPr>
          <p:nvPr>
            <p:ph type="title"/>
          </p:nvPr>
        </p:nvSpPr>
        <p:spPr/>
        <p:txBody>
          <a:bodyPr/>
          <a:lstStyle/>
          <a:p>
            <a:endParaRPr lang="nl-NL"/>
          </a:p>
        </p:txBody>
      </p:sp>
      <p:graphicFrame>
        <p:nvGraphicFramePr>
          <p:cNvPr id="8" name="Tabel 8">
            <a:extLst>
              <a:ext uri="{FF2B5EF4-FFF2-40B4-BE49-F238E27FC236}">
                <a16:creationId xmlns:a16="http://schemas.microsoft.com/office/drawing/2014/main" id="{587B3F5B-DF3F-6C3E-241D-2A7829D74A28}"/>
              </a:ext>
            </a:extLst>
          </p:cNvPr>
          <p:cNvGraphicFramePr>
            <a:graphicFrameLocks noGrp="1"/>
          </p:cNvGraphicFramePr>
          <p:nvPr>
            <p:ph idx="1"/>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86137263"/>
                    </a:ext>
                  </a:extLst>
                </a:gridCol>
                <a:gridCol w="3048000">
                  <a:extLst>
                    <a:ext uri="{9D8B030D-6E8A-4147-A177-3AD203B41FA5}">
                      <a16:colId xmlns:a16="http://schemas.microsoft.com/office/drawing/2014/main" val="1126110302"/>
                    </a:ext>
                  </a:extLst>
                </a:gridCol>
                <a:gridCol w="3048000">
                  <a:extLst>
                    <a:ext uri="{9D8B030D-6E8A-4147-A177-3AD203B41FA5}">
                      <a16:colId xmlns:a16="http://schemas.microsoft.com/office/drawing/2014/main" val="2597641993"/>
                    </a:ext>
                  </a:extLst>
                </a:gridCol>
                <a:gridCol w="3048000">
                  <a:extLst>
                    <a:ext uri="{9D8B030D-6E8A-4147-A177-3AD203B41FA5}">
                      <a16:colId xmlns:a16="http://schemas.microsoft.com/office/drawing/2014/main" val="2381326386"/>
                    </a:ext>
                  </a:extLst>
                </a:gridCol>
              </a:tblGrid>
              <a:tr h="1371600">
                <a:tc>
                  <a:txBody>
                    <a:bodyPr/>
                    <a:lstStyle/>
                    <a:p>
                      <a:pPr algn="ctr"/>
                      <a:r>
                        <a:rPr lang="nl-NL" sz="3200" dirty="0"/>
                        <a:t>Vrije tijd</a:t>
                      </a:r>
                    </a:p>
                  </a:txBody>
                  <a:tcPr/>
                </a:tc>
                <a:tc>
                  <a:txBody>
                    <a:bodyPr/>
                    <a:lstStyle/>
                    <a:p>
                      <a:pPr algn="ctr"/>
                      <a:r>
                        <a:rPr lang="nl-NL" sz="3200" dirty="0"/>
                        <a:t>Wonen</a:t>
                      </a:r>
                    </a:p>
                  </a:txBody>
                  <a:tcPr/>
                </a:tc>
                <a:tc>
                  <a:txBody>
                    <a:bodyPr/>
                    <a:lstStyle/>
                    <a:p>
                      <a:pPr algn="ctr"/>
                      <a:r>
                        <a:rPr lang="nl-NL" sz="3200" dirty="0"/>
                        <a:t>Vervoer</a:t>
                      </a:r>
                    </a:p>
                  </a:txBody>
                  <a:tcPr/>
                </a:tc>
                <a:tc>
                  <a:txBody>
                    <a:bodyPr/>
                    <a:lstStyle/>
                    <a:p>
                      <a:pPr algn="ctr"/>
                      <a:r>
                        <a:rPr lang="nl-NL" sz="3200" dirty="0"/>
                        <a:t>Studie en werk</a:t>
                      </a:r>
                    </a:p>
                  </a:txBody>
                  <a:tcPr/>
                </a:tc>
                <a:extLst>
                  <a:ext uri="{0D108BD9-81ED-4DB2-BD59-A6C34878D82A}">
                    <a16:rowId xmlns:a16="http://schemas.microsoft.com/office/drawing/2014/main" val="3927532870"/>
                  </a:ext>
                </a:extLst>
              </a:tr>
              <a:tr h="1371600">
                <a:tc>
                  <a:txBody>
                    <a:bodyPr/>
                    <a:lstStyle/>
                    <a:p>
                      <a:pPr algn="ctr"/>
                      <a:r>
                        <a:rPr lang="nl-NL" sz="4800" dirty="0">
                          <a:hlinkClick r:id="rId2" action="ppaction://hlinksldjump"/>
                        </a:rPr>
                        <a:t>250</a:t>
                      </a:r>
                      <a:endParaRPr lang="nl-NL" sz="4800" dirty="0"/>
                    </a:p>
                  </a:txBody>
                  <a:tcPr/>
                </a:tc>
                <a:tc>
                  <a:txBody>
                    <a:bodyPr/>
                    <a:lstStyle/>
                    <a:p>
                      <a:pPr algn="ctr"/>
                      <a:r>
                        <a:rPr lang="nl-NL" sz="4800" dirty="0">
                          <a:hlinkClick r:id="rId3" action="ppaction://hlinksldjump"/>
                        </a:rPr>
                        <a:t>250</a:t>
                      </a:r>
                      <a:endParaRPr lang="nl-NL" sz="4800" dirty="0"/>
                    </a:p>
                  </a:txBody>
                  <a:tcPr/>
                </a:tc>
                <a:tc>
                  <a:txBody>
                    <a:bodyPr/>
                    <a:lstStyle/>
                    <a:p>
                      <a:pPr algn="ctr"/>
                      <a:r>
                        <a:rPr lang="nl-NL" sz="4800" dirty="0">
                          <a:hlinkClick r:id="rId4" action="ppaction://hlinksldjump"/>
                        </a:rPr>
                        <a:t>250</a:t>
                      </a:r>
                      <a:endParaRPr lang="nl-NL" sz="4800" dirty="0"/>
                    </a:p>
                  </a:txBody>
                  <a:tcPr/>
                </a:tc>
                <a:tc>
                  <a:txBody>
                    <a:bodyPr/>
                    <a:lstStyle/>
                    <a:p>
                      <a:pPr algn="ctr"/>
                      <a:r>
                        <a:rPr lang="nl-NL" sz="4800" dirty="0">
                          <a:hlinkClick r:id="rId5" action="ppaction://hlinksldjump"/>
                        </a:rPr>
                        <a:t>250</a:t>
                      </a:r>
                      <a:endParaRPr lang="nl-NL" sz="4800" dirty="0"/>
                    </a:p>
                  </a:txBody>
                  <a:tcPr/>
                </a:tc>
                <a:extLst>
                  <a:ext uri="{0D108BD9-81ED-4DB2-BD59-A6C34878D82A}">
                    <a16:rowId xmlns:a16="http://schemas.microsoft.com/office/drawing/2014/main" val="3752995514"/>
                  </a:ext>
                </a:extLst>
              </a:tr>
              <a:tr h="1371600">
                <a:tc>
                  <a:txBody>
                    <a:bodyPr/>
                    <a:lstStyle/>
                    <a:p>
                      <a:pPr algn="ctr"/>
                      <a:r>
                        <a:rPr lang="nl-NL" sz="4800" dirty="0">
                          <a:hlinkClick r:id="rId6" action="ppaction://hlinksldjump"/>
                        </a:rPr>
                        <a:t>500</a:t>
                      </a:r>
                      <a:endParaRPr lang="nl-NL" sz="4800" dirty="0"/>
                    </a:p>
                  </a:txBody>
                  <a:tcPr/>
                </a:tc>
                <a:tc>
                  <a:txBody>
                    <a:bodyPr/>
                    <a:lstStyle/>
                    <a:p>
                      <a:pPr algn="ctr"/>
                      <a:r>
                        <a:rPr lang="nl-NL" sz="4800" dirty="0">
                          <a:hlinkClick r:id="rId7" action="ppaction://hlinksldjump"/>
                        </a:rPr>
                        <a:t>500</a:t>
                      </a:r>
                      <a:endParaRPr lang="nl-NL" sz="4800" dirty="0"/>
                    </a:p>
                  </a:txBody>
                  <a:tcPr/>
                </a:tc>
                <a:tc>
                  <a:txBody>
                    <a:bodyPr/>
                    <a:lstStyle/>
                    <a:p>
                      <a:pPr algn="ctr"/>
                      <a:r>
                        <a:rPr lang="nl-NL" sz="4800" dirty="0">
                          <a:hlinkClick r:id="rId8" action="ppaction://hlinksldjump"/>
                        </a:rPr>
                        <a:t>500</a:t>
                      </a:r>
                      <a:endParaRPr lang="nl-NL" sz="4800" dirty="0"/>
                    </a:p>
                  </a:txBody>
                  <a:tcPr/>
                </a:tc>
                <a:tc>
                  <a:txBody>
                    <a:bodyPr/>
                    <a:lstStyle/>
                    <a:p>
                      <a:pPr algn="ctr"/>
                      <a:r>
                        <a:rPr lang="nl-NL" sz="4800" dirty="0">
                          <a:hlinkClick r:id="rId9" action="ppaction://hlinksldjump"/>
                        </a:rPr>
                        <a:t>500</a:t>
                      </a:r>
                      <a:endParaRPr lang="nl-NL" sz="4800" dirty="0"/>
                    </a:p>
                  </a:txBody>
                  <a:tcPr/>
                </a:tc>
                <a:extLst>
                  <a:ext uri="{0D108BD9-81ED-4DB2-BD59-A6C34878D82A}">
                    <a16:rowId xmlns:a16="http://schemas.microsoft.com/office/drawing/2014/main" val="4119617758"/>
                  </a:ext>
                </a:extLst>
              </a:tr>
              <a:tr h="1371600">
                <a:tc>
                  <a:txBody>
                    <a:bodyPr/>
                    <a:lstStyle/>
                    <a:p>
                      <a:pPr algn="ctr"/>
                      <a:r>
                        <a:rPr lang="nl-NL" sz="4800" dirty="0">
                          <a:hlinkClick r:id="rId10" action="ppaction://hlinksldjump"/>
                        </a:rPr>
                        <a:t>750</a:t>
                      </a:r>
                      <a:endParaRPr lang="nl-NL" sz="4800" dirty="0"/>
                    </a:p>
                  </a:txBody>
                  <a:tcPr/>
                </a:tc>
                <a:tc>
                  <a:txBody>
                    <a:bodyPr/>
                    <a:lstStyle/>
                    <a:p>
                      <a:pPr algn="ctr"/>
                      <a:r>
                        <a:rPr lang="nl-NL" sz="4800" dirty="0">
                          <a:hlinkClick r:id="rId11" action="ppaction://hlinksldjump"/>
                        </a:rPr>
                        <a:t>750</a:t>
                      </a:r>
                      <a:endParaRPr lang="nl-NL" sz="4800" dirty="0"/>
                    </a:p>
                  </a:txBody>
                  <a:tcPr/>
                </a:tc>
                <a:tc>
                  <a:txBody>
                    <a:bodyPr/>
                    <a:lstStyle/>
                    <a:p>
                      <a:pPr algn="ctr"/>
                      <a:r>
                        <a:rPr lang="nl-NL" sz="4800" dirty="0">
                          <a:hlinkClick r:id="rId12" action="ppaction://hlinksldjump"/>
                        </a:rPr>
                        <a:t>750</a:t>
                      </a:r>
                      <a:endParaRPr lang="nl-NL" sz="4800" dirty="0"/>
                    </a:p>
                  </a:txBody>
                  <a:tcPr/>
                </a:tc>
                <a:tc>
                  <a:txBody>
                    <a:bodyPr/>
                    <a:lstStyle/>
                    <a:p>
                      <a:pPr algn="ctr"/>
                      <a:r>
                        <a:rPr lang="nl-NL" sz="4800" dirty="0">
                          <a:hlinkClick r:id="rId13" action="ppaction://hlinksldjump"/>
                        </a:rPr>
                        <a:t>750</a:t>
                      </a:r>
                      <a:endParaRPr lang="nl-NL" sz="4800" dirty="0"/>
                    </a:p>
                  </a:txBody>
                  <a:tcPr/>
                </a:tc>
                <a:extLst>
                  <a:ext uri="{0D108BD9-81ED-4DB2-BD59-A6C34878D82A}">
                    <a16:rowId xmlns:a16="http://schemas.microsoft.com/office/drawing/2014/main" val="415746937"/>
                  </a:ext>
                </a:extLst>
              </a:tr>
              <a:tr h="1371600">
                <a:tc>
                  <a:txBody>
                    <a:bodyPr/>
                    <a:lstStyle/>
                    <a:p>
                      <a:pPr algn="ctr"/>
                      <a:r>
                        <a:rPr lang="nl-NL" sz="4800" dirty="0">
                          <a:hlinkClick r:id="rId14" action="ppaction://hlinksldjump"/>
                        </a:rPr>
                        <a:t>1000</a:t>
                      </a:r>
                      <a:endParaRPr lang="nl-NL" sz="4800" dirty="0"/>
                    </a:p>
                  </a:txBody>
                  <a:tcPr/>
                </a:tc>
                <a:tc>
                  <a:txBody>
                    <a:bodyPr/>
                    <a:lstStyle/>
                    <a:p>
                      <a:pPr algn="ctr"/>
                      <a:r>
                        <a:rPr lang="nl-NL" sz="4800" dirty="0">
                          <a:hlinkClick r:id="rId15" action="ppaction://hlinksldjump"/>
                        </a:rPr>
                        <a:t>1000</a:t>
                      </a:r>
                      <a:endParaRPr lang="nl-NL" sz="4800" dirty="0"/>
                    </a:p>
                  </a:txBody>
                  <a:tcPr/>
                </a:tc>
                <a:tc>
                  <a:txBody>
                    <a:bodyPr/>
                    <a:lstStyle/>
                    <a:p>
                      <a:pPr algn="ctr"/>
                      <a:r>
                        <a:rPr lang="nl-NL" sz="4800" dirty="0">
                          <a:hlinkClick r:id="rId12" action="ppaction://hlinksldjump"/>
                        </a:rPr>
                        <a:t>1000</a:t>
                      </a:r>
                      <a:endParaRPr lang="nl-NL" sz="4800" dirty="0"/>
                    </a:p>
                  </a:txBody>
                  <a:tcPr/>
                </a:tc>
                <a:tc>
                  <a:txBody>
                    <a:bodyPr/>
                    <a:lstStyle/>
                    <a:p>
                      <a:pPr algn="ctr"/>
                      <a:r>
                        <a:rPr lang="nl-NL" sz="4800" dirty="0">
                          <a:hlinkClick r:id="rId16" action="ppaction://hlinksldjump"/>
                        </a:rPr>
                        <a:t>1000</a:t>
                      </a:r>
                      <a:endParaRPr lang="nl-NL" sz="4800" dirty="0"/>
                    </a:p>
                  </a:txBody>
                  <a:tcPr/>
                </a:tc>
                <a:extLst>
                  <a:ext uri="{0D108BD9-81ED-4DB2-BD59-A6C34878D82A}">
                    <a16:rowId xmlns:a16="http://schemas.microsoft.com/office/drawing/2014/main" val="3548953387"/>
                  </a:ext>
                </a:extLst>
              </a:tr>
            </a:tbl>
          </a:graphicData>
        </a:graphic>
      </p:graphicFrame>
    </p:spTree>
    <p:extLst>
      <p:ext uri="{BB962C8B-B14F-4D97-AF65-F5344CB8AC3E}">
        <p14:creationId xmlns:p14="http://schemas.microsoft.com/office/powerpoint/2010/main" val="425531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142CF-4702-29F9-F51E-001DC51B9526}"/>
              </a:ext>
            </a:extLst>
          </p:cNvPr>
          <p:cNvSpPr>
            <a:spLocks noGrp="1"/>
          </p:cNvSpPr>
          <p:nvPr>
            <p:ph type="title"/>
          </p:nvPr>
        </p:nvSpPr>
        <p:spPr/>
        <p:txBody>
          <a:bodyPr/>
          <a:lstStyle/>
          <a:p>
            <a:r>
              <a:rPr lang="nl-NL" dirty="0"/>
              <a:t>Studie en werk 1</a:t>
            </a:r>
          </a:p>
        </p:txBody>
      </p:sp>
      <p:sp>
        <p:nvSpPr>
          <p:cNvPr id="3" name="Tijdelijke aanduiding voor inhoud 2">
            <a:extLst>
              <a:ext uri="{FF2B5EF4-FFF2-40B4-BE49-F238E27FC236}">
                <a16:creationId xmlns:a16="http://schemas.microsoft.com/office/drawing/2014/main" id="{4C9B4AFA-27E0-F65B-BF62-A5F45B5E7066}"/>
              </a:ext>
            </a:extLst>
          </p:cNvPr>
          <p:cNvSpPr>
            <a:spLocks noGrp="1"/>
          </p:cNvSpPr>
          <p:nvPr>
            <p:ph idx="1"/>
          </p:nvPr>
        </p:nvSpPr>
        <p:spPr/>
        <p:txBody>
          <a:bodyPr>
            <a:normAutofit/>
          </a:bodyPr>
          <a:lstStyle/>
          <a:p>
            <a:r>
              <a:rPr lang="nl-NL" sz="2000" dirty="0"/>
              <a:t>Je woont 12 km van je stageplek. Je moet om 8.30 uur beginnen.</a:t>
            </a:r>
          </a:p>
          <a:p>
            <a:r>
              <a:rPr lang="nl-NL" sz="2000" dirty="0"/>
              <a:t>Je gaat met de fiets naar je stage. Je fiets gemiddeld 15 km/uur. Het is 4,5 km van je huis naar de pont.</a:t>
            </a:r>
          </a:p>
          <a:p>
            <a:r>
              <a:rPr lang="nl-NL" sz="2000" dirty="0"/>
              <a:t>In de tabel vind je de tijden van de pont die je onderweg moet nemen. </a:t>
            </a:r>
          </a:p>
          <a:p>
            <a:endParaRPr lang="nl-NL" sz="2000" dirty="0"/>
          </a:p>
          <a:p>
            <a:endParaRPr lang="nl-NL" sz="2000" dirty="0"/>
          </a:p>
          <a:p>
            <a:r>
              <a:rPr lang="nl-NL" sz="2000" dirty="0"/>
              <a:t>Hoe laat ga je van huis om op tijd te zijn op je stageplek?</a:t>
            </a:r>
          </a:p>
        </p:txBody>
      </p:sp>
      <p:pic>
        <p:nvPicPr>
          <p:cNvPr id="5" name="Afbeelding 4">
            <a:extLst>
              <a:ext uri="{FF2B5EF4-FFF2-40B4-BE49-F238E27FC236}">
                <a16:creationId xmlns:a16="http://schemas.microsoft.com/office/drawing/2014/main" id="{837982E3-BBBF-B7C0-BD7A-8C68A9FAED4F}"/>
              </a:ext>
            </a:extLst>
          </p:cNvPr>
          <p:cNvPicPr>
            <a:picLocks noChangeAspect="1"/>
          </p:cNvPicPr>
          <p:nvPr/>
        </p:nvPicPr>
        <p:blipFill>
          <a:blip r:embed="rId3"/>
          <a:stretch>
            <a:fillRect/>
          </a:stretch>
        </p:blipFill>
        <p:spPr>
          <a:xfrm>
            <a:off x="1083122" y="4174817"/>
            <a:ext cx="8924925" cy="781050"/>
          </a:xfrm>
          <a:prstGeom prst="rect">
            <a:avLst/>
          </a:prstGeom>
        </p:spPr>
      </p:pic>
    </p:spTree>
    <p:extLst>
      <p:ext uri="{BB962C8B-B14F-4D97-AF65-F5344CB8AC3E}">
        <p14:creationId xmlns:p14="http://schemas.microsoft.com/office/powerpoint/2010/main" val="394955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95DDF-494D-6FEA-735C-BF7DBADA64C6}"/>
              </a:ext>
            </a:extLst>
          </p:cNvPr>
          <p:cNvSpPr>
            <a:spLocks noGrp="1"/>
          </p:cNvSpPr>
          <p:nvPr>
            <p:ph type="title"/>
          </p:nvPr>
        </p:nvSpPr>
        <p:spPr>
          <a:xfrm>
            <a:off x="2231136" y="266330"/>
            <a:ext cx="7729728" cy="1100831"/>
          </a:xfrm>
        </p:spPr>
        <p:txBody>
          <a:bodyPr/>
          <a:lstStyle/>
          <a:p>
            <a:r>
              <a:rPr lang="nl-NL" dirty="0"/>
              <a:t>Studie en werk 2</a:t>
            </a:r>
          </a:p>
        </p:txBody>
      </p:sp>
      <p:sp>
        <p:nvSpPr>
          <p:cNvPr id="3" name="Tijdelijke aanduiding voor inhoud 2">
            <a:extLst>
              <a:ext uri="{FF2B5EF4-FFF2-40B4-BE49-F238E27FC236}">
                <a16:creationId xmlns:a16="http://schemas.microsoft.com/office/drawing/2014/main" id="{87D06FD0-AE1D-2B9D-1B5D-E44CD49EE924}"/>
              </a:ext>
            </a:extLst>
          </p:cNvPr>
          <p:cNvSpPr>
            <a:spLocks noGrp="1"/>
          </p:cNvSpPr>
          <p:nvPr>
            <p:ph idx="1"/>
          </p:nvPr>
        </p:nvSpPr>
        <p:spPr>
          <a:xfrm>
            <a:off x="1322773" y="2592280"/>
            <a:ext cx="8638091" cy="3147748"/>
          </a:xfrm>
        </p:spPr>
        <p:txBody>
          <a:bodyPr/>
          <a:lstStyle/>
          <a:p>
            <a:r>
              <a:rPr lang="nl-NL" dirty="0"/>
              <a:t>Je koopt voor je opleiding boeken volgens de boekenlijst. Het totaal bedrag voor alle boeken is 875 euro.  Een aantal boeken koopje tweedehands. Dit scheelt je 45 euro.</a:t>
            </a:r>
          </a:p>
          <a:p>
            <a:r>
              <a:rPr lang="nl-NL" dirty="0"/>
              <a:t>Je wil in tien termijnen betalen. Omdat je in termijnen betaald komen er extra administratiekosten bij. De administratiekosten zijn 2,50 per termijn.</a:t>
            </a:r>
          </a:p>
          <a:p>
            <a:r>
              <a:rPr lang="nl-NL" dirty="0"/>
              <a:t>Hoeveel betaal je voor de boeken per termijn?</a:t>
            </a:r>
          </a:p>
        </p:txBody>
      </p:sp>
    </p:spTree>
    <p:extLst>
      <p:ext uri="{BB962C8B-B14F-4D97-AF65-F5344CB8AC3E}">
        <p14:creationId xmlns:p14="http://schemas.microsoft.com/office/powerpoint/2010/main" val="428888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4C795-7B3C-056B-4AB8-B42FF046B73B}"/>
              </a:ext>
            </a:extLst>
          </p:cNvPr>
          <p:cNvSpPr>
            <a:spLocks noGrp="1"/>
          </p:cNvSpPr>
          <p:nvPr>
            <p:ph type="title"/>
          </p:nvPr>
        </p:nvSpPr>
        <p:spPr/>
        <p:txBody>
          <a:bodyPr/>
          <a:lstStyle/>
          <a:p>
            <a:endParaRPr lang="nl-NL"/>
          </a:p>
        </p:txBody>
      </p:sp>
      <p:graphicFrame>
        <p:nvGraphicFramePr>
          <p:cNvPr id="8" name="Tabel 8">
            <a:extLst>
              <a:ext uri="{FF2B5EF4-FFF2-40B4-BE49-F238E27FC236}">
                <a16:creationId xmlns:a16="http://schemas.microsoft.com/office/drawing/2014/main" id="{587B3F5B-DF3F-6C3E-241D-2A7829D74A28}"/>
              </a:ext>
            </a:extLst>
          </p:cNvPr>
          <p:cNvGraphicFramePr>
            <a:graphicFrameLocks noGrp="1"/>
          </p:cNvGraphicFramePr>
          <p:nvPr>
            <p:ph idx="1"/>
            <p:extLst>
              <p:ext uri="{D42A27DB-BD31-4B8C-83A1-F6EECF244321}">
                <p14:modId xmlns:p14="http://schemas.microsoft.com/office/powerpoint/2010/main" val="935098750"/>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86137263"/>
                    </a:ext>
                  </a:extLst>
                </a:gridCol>
                <a:gridCol w="3048000">
                  <a:extLst>
                    <a:ext uri="{9D8B030D-6E8A-4147-A177-3AD203B41FA5}">
                      <a16:colId xmlns:a16="http://schemas.microsoft.com/office/drawing/2014/main" val="1126110302"/>
                    </a:ext>
                  </a:extLst>
                </a:gridCol>
                <a:gridCol w="3048000">
                  <a:extLst>
                    <a:ext uri="{9D8B030D-6E8A-4147-A177-3AD203B41FA5}">
                      <a16:colId xmlns:a16="http://schemas.microsoft.com/office/drawing/2014/main" val="2597641993"/>
                    </a:ext>
                  </a:extLst>
                </a:gridCol>
                <a:gridCol w="3048000">
                  <a:extLst>
                    <a:ext uri="{9D8B030D-6E8A-4147-A177-3AD203B41FA5}">
                      <a16:colId xmlns:a16="http://schemas.microsoft.com/office/drawing/2014/main" val="2381326386"/>
                    </a:ext>
                  </a:extLst>
                </a:gridCol>
              </a:tblGrid>
              <a:tr h="1371600">
                <a:tc>
                  <a:txBody>
                    <a:bodyPr/>
                    <a:lstStyle/>
                    <a:p>
                      <a:pPr algn="ctr"/>
                      <a:r>
                        <a:rPr lang="nl-NL" sz="3200" dirty="0"/>
                        <a:t>Vrije tijd</a:t>
                      </a:r>
                    </a:p>
                  </a:txBody>
                  <a:tcPr/>
                </a:tc>
                <a:tc>
                  <a:txBody>
                    <a:bodyPr/>
                    <a:lstStyle/>
                    <a:p>
                      <a:pPr algn="ctr"/>
                      <a:r>
                        <a:rPr lang="nl-NL" sz="3200" dirty="0"/>
                        <a:t>Wonen</a:t>
                      </a:r>
                    </a:p>
                  </a:txBody>
                  <a:tcPr/>
                </a:tc>
                <a:tc>
                  <a:txBody>
                    <a:bodyPr/>
                    <a:lstStyle/>
                    <a:p>
                      <a:pPr algn="ctr"/>
                      <a:r>
                        <a:rPr lang="nl-NL" sz="3200" dirty="0"/>
                        <a:t>Vervoer</a:t>
                      </a:r>
                    </a:p>
                  </a:txBody>
                  <a:tcPr/>
                </a:tc>
                <a:tc>
                  <a:txBody>
                    <a:bodyPr/>
                    <a:lstStyle/>
                    <a:p>
                      <a:pPr algn="ctr"/>
                      <a:r>
                        <a:rPr lang="nl-NL" sz="3200" dirty="0"/>
                        <a:t>Studie en werk</a:t>
                      </a:r>
                    </a:p>
                  </a:txBody>
                  <a:tcPr/>
                </a:tc>
                <a:extLst>
                  <a:ext uri="{0D108BD9-81ED-4DB2-BD59-A6C34878D82A}">
                    <a16:rowId xmlns:a16="http://schemas.microsoft.com/office/drawing/2014/main" val="3927532870"/>
                  </a:ext>
                </a:extLst>
              </a:tr>
              <a:tr h="1371600">
                <a:tc>
                  <a:txBody>
                    <a:bodyPr/>
                    <a:lstStyle/>
                    <a:p>
                      <a:pPr algn="ctr"/>
                      <a:r>
                        <a:rPr lang="nl-NL" sz="4800" dirty="0">
                          <a:hlinkClick r:id="rId2" action="ppaction://hlinksldjump"/>
                        </a:rPr>
                        <a:t>250</a:t>
                      </a:r>
                      <a:endParaRPr lang="nl-NL" sz="4800" dirty="0"/>
                    </a:p>
                  </a:txBody>
                  <a:tcPr/>
                </a:tc>
                <a:tc>
                  <a:txBody>
                    <a:bodyPr/>
                    <a:lstStyle/>
                    <a:p>
                      <a:pPr algn="ctr"/>
                      <a:r>
                        <a:rPr lang="nl-NL" sz="4800" dirty="0">
                          <a:hlinkClick r:id="rId3" action="ppaction://hlinksldjump"/>
                        </a:rPr>
                        <a:t>250</a:t>
                      </a:r>
                      <a:endParaRPr lang="nl-NL" sz="4800" dirty="0"/>
                    </a:p>
                  </a:txBody>
                  <a:tcPr/>
                </a:tc>
                <a:tc>
                  <a:txBody>
                    <a:bodyPr/>
                    <a:lstStyle/>
                    <a:p>
                      <a:pPr algn="ctr"/>
                      <a:r>
                        <a:rPr lang="nl-NL" sz="4800" dirty="0">
                          <a:hlinkClick r:id="rId4" action="ppaction://hlinksldjump"/>
                        </a:rPr>
                        <a:t>250</a:t>
                      </a:r>
                      <a:endParaRPr lang="nl-NL" sz="4800" dirty="0"/>
                    </a:p>
                  </a:txBody>
                  <a:tcPr/>
                </a:tc>
                <a:tc>
                  <a:txBody>
                    <a:bodyPr/>
                    <a:lstStyle/>
                    <a:p>
                      <a:pPr algn="ctr"/>
                      <a:r>
                        <a:rPr lang="nl-NL" sz="4800" dirty="0">
                          <a:hlinkClick r:id="rId5" action="ppaction://hlinksldjump"/>
                        </a:rPr>
                        <a:t>250</a:t>
                      </a:r>
                      <a:endParaRPr lang="nl-NL" sz="4800" dirty="0"/>
                    </a:p>
                  </a:txBody>
                  <a:tcPr/>
                </a:tc>
                <a:extLst>
                  <a:ext uri="{0D108BD9-81ED-4DB2-BD59-A6C34878D82A}">
                    <a16:rowId xmlns:a16="http://schemas.microsoft.com/office/drawing/2014/main" val="3752995514"/>
                  </a:ext>
                </a:extLst>
              </a:tr>
              <a:tr h="1371600">
                <a:tc>
                  <a:txBody>
                    <a:bodyPr/>
                    <a:lstStyle/>
                    <a:p>
                      <a:pPr algn="ctr"/>
                      <a:r>
                        <a:rPr lang="nl-NL" sz="4800" dirty="0">
                          <a:hlinkClick r:id="rId6" action="ppaction://hlinksldjump"/>
                        </a:rPr>
                        <a:t>500</a:t>
                      </a:r>
                      <a:endParaRPr lang="nl-NL" sz="4800" dirty="0"/>
                    </a:p>
                  </a:txBody>
                  <a:tcPr/>
                </a:tc>
                <a:tc>
                  <a:txBody>
                    <a:bodyPr/>
                    <a:lstStyle/>
                    <a:p>
                      <a:pPr algn="ctr"/>
                      <a:r>
                        <a:rPr lang="nl-NL" sz="4800" dirty="0">
                          <a:hlinkClick r:id="rId7" action="ppaction://hlinksldjump"/>
                        </a:rPr>
                        <a:t>500</a:t>
                      </a:r>
                      <a:endParaRPr lang="nl-NL" sz="4800" dirty="0"/>
                    </a:p>
                  </a:txBody>
                  <a:tcPr/>
                </a:tc>
                <a:tc>
                  <a:txBody>
                    <a:bodyPr/>
                    <a:lstStyle/>
                    <a:p>
                      <a:pPr algn="ctr"/>
                      <a:r>
                        <a:rPr lang="nl-NL" sz="4800" dirty="0">
                          <a:hlinkClick r:id="rId8" action="ppaction://hlinksldjump"/>
                        </a:rPr>
                        <a:t>500</a:t>
                      </a:r>
                      <a:endParaRPr lang="nl-NL" sz="4800" dirty="0"/>
                    </a:p>
                  </a:txBody>
                  <a:tcPr/>
                </a:tc>
                <a:tc>
                  <a:txBody>
                    <a:bodyPr/>
                    <a:lstStyle/>
                    <a:p>
                      <a:pPr algn="ctr"/>
                      <a:r>
                        <a:rPr lang="nl-NL" sz="4800" dirty="0">
                          <a:hlinkClick r:id="rId9" action="ppaction://hlinksldjump"/>
                        </a:rPr>
                        <a:t>500</a:t>
                      </a:r>
                      <a:endParaRPr lang="nl-NL" sz="4800" dirty="0"/>
                    </a:p>
                  </a:txBody>
                  <a:tcPr/>
                </a:tc>
                <a:extLst>
                  <a:ext uri="{0D108BD9-81ED-4DB2-BD59-A6C34878D82A}">
                    <a16:rowId xmlns:a16="http://schemas.microsoft.com/office/drawing/2014/main" val="4119617758"/>
                  </a:ext>
                </a:extLst>
              </a:tr>
              <a:tr h="1371600">
                <a:tc>
                  <a:txBody>
                    <a:bodyPr/>
                    <a:lstStyle/>
                    <a:p>
                      <a:pPr algn="ctr"/>
                      <a:r>
                        <a:rPr lang="nl-NL" sz="4800" dirty="0">
                          <a:hlinkClick r:id="rId10" action="ppaction://hlinksldjump"/>
                        </a:rPr>
                        <a:t>750</a:t>
                      </a:r>
                      <a:endParaRPr lang="nl-NL" sz="4800" dirty="0"/>
                    </a:p>
                  </a:txBody>
                  <a:tcPr/>
                </a:tc>
                <a:tc>
                  <a:txBody>
                    <a:bodyPr/>
                    <a:lstStyle/>
                    <a:p>
                      <a:pPr algn="ctr"/>
                      <a:r>
                        <a:rPr lang="nl-NL" sz="4800" dirty="0">
                          <a:hlinkClick r:id="rId11" action="ppaction://hlinksldjump"/>
                        </a:rPr>
                        <a:t>750</a:t>
                      </a:r>
                      <a:endParaRPr lang="nl-NL" sz="4800" dirty="0"/>
                    </a:p>
                  </a:txBody>
                  <a:tcPr/>
                </a:tc>
                <a:tc>
                  <a:txBody>
                    <a:bodyPr/>
                    <a:lstStyle/>
                    <a:p>
                      <a:pPr algn="ctr"/>
                      <a:r>
                        <a:rPr lang="nl-NL" sz="4800" dirty="0">
                          <a:hlinkClick r:id="rId12" action="ppaction://hlinksldjump"/>
                        </a:rPr>
                        <a:t>750</a:t>
                      </a:r>
                      <a:endParaRPr lang="nl-NL" sz="4800" dirty="0"/>
                    </a:p>
                  </a:txBody>
                  <a:tcPr/>
                </a:tc>
                <a:tc>
                  <a:txBody>
                    <a:bodyPr/>
                    <a:lstStyle/>
                    <a:p>
                      <a:pPr algn="ctr"/>
                      <a:r>
                        <a:rPr lang="nl-NL" sz="4800" dirty="0">
                          <a:hlinkClick r:id="rId13" action="ppaction://hlinksldjump"/>
                        </a:rPr>
                        <a:t>750</a:t>
                      </a:r>
                      <a:endParaRPr lang="nl-NL" sz="4800" dirty="0"/>
                    </a:p>
                  </a:txBody>
                  <a:tcPr/>
                </a:tc>
                <a:extLst>
                  <a:ext uri="{0D108BD9-81ED-4DB2-BD59-A6C34878D82A}">
                    <a16:rowId xmlns:a16="http://schemas.microsoft.com/office/drawing/2014/main" val="415746937"/>
                  </a:ext>
                </a:extLst>
              </a:tr>
              <a:tr h="1371600">
                <a:tc>
                  <a:txBody>
                    <a:bodyPr/>
                    <a:lstStyle/>
                    <a:p>
                      <a:pPr algn="ctr"/>
                      <a:r>
                        <a:rPr lang="nl-NL" sz="4800" dirty="0">
                          <a:hlinkClick r:id="rId14" action="ppaction://hlinksldjump"/>
                        </a:rPr>
                        <a:t>1000</a:t>
                      </a:r>
                      <a:endParaRPr lang="nl-NL" sz="4800" dirty="0"/>
                    </a:p>
                  </a:txBody>
                  <a:tcPr/>
                </a:tc>
                <a:tc>
                  <a:txBody>
                    <a:bodyPr/>
                    <a:lstStyle/>
                    <a:p>
                      <a:pPr algn="ctr"/>
                      <a:r>
                        <a:rPr lang="nl-NL" sz="4800" dirty="0">
                          <a:hlinkClick r:id="rId15" action="ppaction://hlinksldjump"/>
                        </a:rPr>
                        <a:t>1000</a:t>
                      </a:r>
                      <a:endParaRPr lang="nl-NL" sz="4800" dirty="0"/>
                    </a:p>
                  </a:txBody>
                  <a:tcPr/>
                </a:tc>
                <a:tc>
                  <a:txBody>
                    <a:bodyPr/>
                    <a:lstStyle/>
                    <a:p>
                      <a:pPr algn="ctr"/>
                      <a:r>
                        <a:rPr lang="nl-NL" sz="4800" dirty="0">
                          <a:hlinkClick r:id="rId12" action="ppaction://hlinksldjump"/>
                        </a:rPr>
                        <a:t>1000</a:t>
                      </a:r>
                      <a:endParaRPr lang="nl-NL" sz="4800" dirty="0"/>
                    </a:p>
                  </a:txBody>
                  <a:tcPr/>
                </a:tc>
                <a:tc>
                  <a:txBody>
                    <a:bodyPr/>
                    <a:lstStyle/>
                    <a:p>
                      <a:pPr algn="ctr"/>
                      <a:r>
                        <a:rPr lang="nl-NL" sz="4800" dirty="0">
                          <a:hlinkClick r:id="rId16" action="ppaction://hlinksldjump"/>
                        </a:rPr>
                        <a:t>1000</a:t>
                      </a:r>
                      <a:endParaRPr lang="nl-NL" sz="4800" dirty="0"/>
                    </a:p>
                  </a:txBody>
                  <a:tcPr/>
                </a:tc>
                <a:extLst>
                  <a:ext uri="{0D108BD9-81ED-4DB2-BD59-A6C34878D82A}">
                    <a16:rowId xmlns:a16="http://schemas.microsoft.com/office/drawing/2014/main" val="3548953387"/>
                  </a:ext>
                </a:extLst>
              </a:tr>
            </a:tbl>
          </a:graphicData>
        </a:graphic>
      </p:graphicFrame>
    </p:spTree>
    <p:extLst>
      <p:ext uri="{BB962C8B-B14F-4D97-AF65-F5344CB8AC3E}">
        <p14:creationId xmlns:p14="http://schemas.microsoft.com/office/powerpoint/2010/main" val="240676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19072-419F-6DB3-B1BB-EF7460B1B7F4}"/>
              </a:ext>
            </a:extLst>
          </p:cNvPr>
          <p:cNvSpPr>
            <a:spLocks noGrp="1"/>
          </p:cNvSpPr>
          <p:nvPr>
            <p:ph type="title"/>
          </p:nvPr>
        </p:nvSpPr>
        <p:spPr/>
        <p:txBody>
          <a:bodyPr/>
          <a:lstStyle/>
          <a:p>
            <a:r>
              <a:rPr lang="nl-NL" dirty="0"/>
              <a:t>Studie en werk 3</a:t>
            </a:r>
          </a:p>
        </p:txBody>
      </p:sp>
      <p:sp>
        <p:nvSpPr>
          <p:cNvPr id="3" name="Tijdelijke aanduiding voor inhoud 2">
            <a:extLst>
              <a:ext uri="{FF2B5EF4-FFF2-40B4-BE49-F238E27FC236}">
                <a16:creationId xmlns:a16="http://schemas.microsoft.com/office/drawing/2014/main" id="{08DFA873-A4F1-67B5-165C-DD339506303C}"/>
              </a:ext>
            </a:extLst>
          </p:cNvPr>
          <p:cNvSpPr>
            <a:spLocks noGrp="1"/>
          </p:cNvSpPr>
          <p:nvPr>
            <p:ph idx="1"/>
          </p:nvPr>
        </p:nvSpPr>
        <p:spPr/>
        <p:txBody>
          <a:bodyPr>
            <a:normAutofit/>
          </a:bodyPr>
          <a:lstStyle/>
          <a:p>
            <a:pPr>
              <a:lnSpc>
                <a:spcPts val="2160"/>
              </a:lnSpc>
              <a:spcAft>
                <a:spcPts val="750"/>
              </a:spcAft>
            </a:pPr>
            <a:r>
              <a:rPr lang="nl-NL" sz="2400" dirty="0">
                <a:effectLst/>
                <a:ea typeface="Times New Roman" panose="02020603050405020304" pitchFamily="18" charset="0"/>
                <a:cs typeface="Calibri" panose="020F0502020204030204" pitchFamily="34" charset="0"/>
              </a:rPr>
              <a:t>Stel dat je 17,9 km van je werk woont. Je krijgt een reiskostenvergoeding van 0,21 cent per km.</a:t>
            </a:r>
          </a:p>
          <a:p>
            <a:pPr>
              <a:lnSpc>
                <a:spcPts val="2160"/>
              </a:lnSpc>
              <a:spcAft>
                <a:spcPts val="750"/>
              </a:spcAft>
            </a:pPr>
            <a:r>
              <a:rPr lang="nl-NL" sz="2400" dirty="0">
                <a:ea typeface="Times New Roman" panose="02020603050405020304" pitchFamily="18" charset="0"/>
                <a:cs typeface="Calibri" panose="020F0502020204030204" pitchFamily="34" charset="0"/>
              </a:rPr>
              <a:t>Je werkdagen zijn dinsdag, woensdag en vrijdag. </a:t>
            </a:r>
          </a:p>
          <a:p>
            <a:pPr>
              <a:lnSpc>
                <a:spcPts val="2160"/>
              </a:lnSpc>
              <a:spcAft>
                <a:spcPts val="750"/>
              </a:spcAft>
            </a:pPr>
            <a:r>
              <a:rPr lang="nl-NL" sz="2400" dirty="0">
                <a:effectLst/>
                <a:ea typeface="Times New Roman" panose="02020603050405020304" pitchFamily="18" charset="0"/>
                <a:cs typeface="Calibri" panose="020F0502020204030204" pitchFamily="34" charset="0"/>
              </a:rPr>
              <a:t>Hoeveel reiskostenvergoeding ontvang je dan in een half jaar?</a:t>
            </a:r>
          </a:p>
          <a:p>
            <a:pPr>
              <a:lnSpc>
                <a:spcPts val="2160"/>
              </a:lnSpc>
              <a:spcAft>
                <a:spcPts val="750"/>
              </a:spcAft>
            </a:pPr>
            <a:endParaRPr lang="nl-NL" sz="3200" dirty="0">
              <a:solidFill>
                <a:srgbClr val="666666"/>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nl-NL" dirty="0"/>
          </a:p>
        </p:txBody>
      </p:sp>
    </p:spTree>
    <p:extLst>
      <p:ext uri="{BB962C8B-B14F-4D97-AF65-F5344CB8AC3E}">
        <p14:creationId xmlns:p14="http://schemas.microsoft.com/office/powerpoint/2010/main" val="327632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36945-FDAE-CA76-3DF9-C43575FD9913}"/>
              </a:ext>
            </a:extLst>
          </p:cNvPr>
          <p:cNvSpPr>
            <a:spLocks noGrp="1"/>
          </p:cNvSpPr>
          <p:nvPr>
            <p:ph type="title"/>
          </p:nvPr>
        </p:nvSpPr>
        <p:spPr/>
        <p:txBody>
          <a:bodyPr/>
          <a:lstStyle/>
          <a:p>
            <a:r>
              <a:rPr lang="nl-NL" dirty="0"/>
              <a:t>Studie en werk 4</a:t>
            </a:r>
          </a:p>
        </p:txBody>
      </p:sp>
      <p:sp>
        <p:nvSpPr>
          <p:cNvPr id="3" name="Tijdelijke aanduiding voor inhoud 2">
            <a:extLst>
              <a:ext uri="{FF2B5EF4-FFF2-40B4-BE49-F238E27FC236}">
                <a16:creationId xmlns:a16="http://schemas.microsoft.com/office/drawing/2014/main" id="{A88F9C0E-270E-3144-27A8-40C694D9C778}"/>
              </a:ext>
            </a:extLst>
          </p:cNvPr>
          <p:cNvSpPr>
            <a:spLocks noGrp="1"/>
          </p:cNvSpPr>
          <p:nvPr>
            <p:ph idx="1"/>
          </p:nvPr>
        </p:nvSpPr>
        <p:spPr/>
        <p:txBody>
          <a:bodyPr>
            <a:normAutofit fontScale="70000" lnSpcReduction="20000"/>
          </a:bodyPr>
          <a:lstStyle/>
          <a:p>
            <a:pPr algn="l"/>
            <a:r>
              <a:rPr lang="nl-NL" sz="3200" i="0" dirty="0">
                <a:solidFill>
                  <a:srgbClr val="555A5F"/>
                </a:solidFill>
                <a:effectLst/>
              </a:rPr>
              <a:t>Jaimie werkt tijdens de vakantie in de bediening bij een café-restaurant.</a:t>
            </a:r>
            <a:br>
              <a:rPr lang="nl-NL" sz="3200" i="0" dirty="0">
                <a:solidFill>
                  <a:srgbClr val="555A5F"/>
                </a:solidFill>
                <a:effectLst/>
              </a:rPr>
            </a:br>
            <a:r>
              <a:rPr lang="nl-NL" sz="3200" i="0" dirty="0">
                <a:solidFill>
                  <a:srgbClr val="555A5F"/>
                </a:solidFill>
                <a:effectLst/>
              </a:rPr>
              <a:t>In de afgelopen week heeft zij de volgende uren gewerkt:</a:t>
            </a:r>
            <a:br>
              <a:rPr lang="nl-NL" sz="3200" i="0" dirty="0">
                <a:solidFill>
                  <a:srgbClr val="555A5F"/>
                </a:solidFill>
                <a:effectLst/>
              </a:rPr>
            </a:br>
            <a:r>
              <a:rPr lang="nl-NL" sz="3200" i="0" dirty="0">
                <a:solidFill>
                  <a:srgbClr val="555A5F"/>
                </a:solidFill>
                <a:effectLst/>
              </a:rPr>
              <a:t>maandag t/m donderdag van 12:00 tot 17:00 uur</a:t>
            </a:r>
            <a:br>
              <a:rPr lang="nl-NL" sz="3200" i="0" dirty="0">
                <a:solidFill>
                  <a:srgbClr val="555A5F"/>
                </a:solidFill>
                <a:effectLst/>
              </a:rPr>
            </a:br>
            <a:r>
              <a:rPr lang="nl-NL" sz="3200" i="0" dirty="0">
                <a:solidFill>
                  <a:srgbClr val="555A5F"/>
                </a:solidFill>
                <a:effectLst/>
              </a:rPr>
              <a:t>vrijdag van 17:00 tot 23:00 uur</a:t>
            </a:r>
          </a:p>
          <a:p>
            <a:pPr algn="l"/>
            <a:r>
              <a:rPr lang="nl-NL" sz="3200" i="0" dirty="0">
                <a:solidFill>
                  <a:srgbClr val="555A5F"/>
                </a:solidFill>
                <a:effectLst/>
              </a:rPr>
              <a:t>Ze verdient 5,80 per uur. Daarnaast bleek dat in de fooienpot een bedrag zat van 54 euro. Dit bedrag wordt gelijk verdeeld over Jamie en haar drie collega's.</a:t>
            </a:r>
          </a:p>
          <a:p>
            <a:pPr algn="l"/>
            <a:r>
              <a:rPr lang="nl-NL" sz="3200" i="0" dirty="0">
                <a:solidFill>
                  <a:srgbClr val="555A5F"/>
                </a:solidFill>
                <a:effectLst/>
              </a:rPr>
              <a:t>Hoeveel heeft Jaimie deze week verdiend?</a:t>
            </a:r>
          </a:p>
          <a:p>
            <a:endParaRPr lang="nl-NL" dirty="0"/>
          </a:p>
        </p:txBody>
      </p:sp>
    </p:spTree>
    <p:extLst>
      <p:ext uri="{BB962C8B-B14F-4D97-AF65-F5344CB8AC3E}">
        <p14:creationId xmlns:p14="http://schemas.microsoft.com/office/powerpoint/2010/main" val="47055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4C795-7B3C-056B-4AB8-B42FF046B73B}"/>
              </a:ext>
            </a:extLst>
          </p:cNvPr>
          <p:cNvSpPr>
            <a:spLocks noGrp="1"/>
          </p:cNvSpPr>
          <p:nvPr>
            <p:ph type="title"/>
          </p:nvPr>
        </p:nvSpPr>
        <p:spPr/>
        <p:txBody>
          <a:bodyPr/>
          <a:lstStyle/>
          <a:p>
            <a:endParaRPr lang="nl-NL"/>
          </a:p>
        </p:txBody>
      </p:sp>
      <p:graphicFrame>
        <p:nvGraphicFramePr>
          <p:cNvPr id="8" name="Tabel 8">
            <a:extLst>
              <a:ext uri="{FF2B5EF4-FFF2-40B4-BE49-F238E27FC236}">
                <a16:creationId xmlns:a16="http://schemas.microsoft.com/office/drawing/2014/main" id="{587B3F5B-DF3F-6C3E-241D-2A7829D74A28}"/>
              </a:ext>
            </a:extLst>
          </p:cNvPr>
          <p:cNvGraphicFramePr>
            <a:graphicFrameLocks noGrp="1"/>
          </p:cNvGraphicFramePr>
          <p:nvPr>
            <p:ph idx="1"/>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86137263"/>
                    </a:ext>
                  </a:extLst>
                </a:gridCol>
                <a:gridCol w="3048000">
                  <a:extLst>
                    <a:ext uri="{9D8B030D-6E8A-4147-A177-3AD203B41FA5}">
                      <a16:colId xmlns:a16="http://schemas.microsoft.com/office/drawing/2014/main" val="1126110302"/>
                    </a:ext>
                  </a:extLst>
                </a:gridCol>
                <a:gridCol w="3048000">
                  <a:extLst>
                    <a:ext uri="{9D8B030D-6E8A-4147-A177-3AD203B41FA5}">
                      <a16:colId xmlns:a16="http://schemas.microsoft.com/office/drawing/2014/main" val="2597641993"/>
                    </a:ext>
                  </a:extLst>
                </a:gridCol>
                <a:gridCol w="3048000">
                  <a:extLst>
                    <a:ext uri="{9D8B030D-6E8A-4147-A177-3AD203B41FA5}">
                      <a16:colId xmlns:a16="http://schemas.microsoft.com/office/drawing/2014/main" val="2381326386"/>
                    </a:ext>
                  </a:extLst>
                </a:gridCol>
              </a:tblGrid>
              <a:tr h="1371600">
                <a:tc>
                  <a:txBody>
                    <a:bodyPr/>
                    <a:lstStyle/>
                    <a:p>
                      <a:pPr algn="ctr"/>
                      <a:r>
                        <a:rPr lang="nl-NL" sz="3200" dirty="0"/>
                        <a:t>Vrije tijd</a:t>
                      </a:r>
                    </a:p>
                  </a:txBody>
                  <a:tcPr/>
                </a:tc>
                <a:tc>
                  <a:txBody>
                    <a:bodyPr/>
                    <a:lstStyle/>
                    <a:p>
                      <a:pPr algn="ctr"/>
                      <a:r>
                        <a:rPr lang="nl-NL" sz="3200" dirty="0"/>
                        <a:t>Wonen</a:t>
                      </a:r>
                    </a:p>
                  </a:txBody>
                  <a:tcPr/>
                </a:tc>
                <a:tc>
                  <a:txBody>
                    <a:bodyPr/>
                    <a:lstStyle/>
                    <a:p>
                      <a:pPr algn="ctr"/>
                      <a:r>
                        <a:rPr lang="nl-NL" sz="3200" dirty="0"/>
                        <a:t>Vervoer</a:t>
                      </a:r>
                    </a:p>
                  </a:txBody>
                  <a:tcPr/>
                </a:tc>
                <a:tc>
                  <a:txBody>
                    <a:bodyPr/>
                    <a:lstStyle/>
                    <a:p>
                      <a:pPr algn="ctr"/>
                      <a:r>
                        <a:rPr lang="nl-NL" sz="3200" dirty="0"/>
                        <a:t>Studie en werk</a:t>
                      </a:r>
                    </a:p>
                  </a:txBody>
                  <a:tcPr/>
                </a:tc>
                <a:extLst>
                  <a:ext uri="{0D108BD9-81ED-4DB2-BD59-A6C34878D82A}">
                    <a16:rowId xmlns:a16="http://schemas.microsoft.com/office/drawing/2014/main" val="3927532870"/>
                  </a:ext>
                </a:extLst>
              </a:tr>
              <a:tr h="1371600">
                <a:tc>
                  <a:txBody>
                    <a:bodyPr/>
                    <a:lstStyle/>
                    <a:p>
                      <a:pPr algn="ctr"/>
                      <a:r>
                        <a:rPr lang="nl-NL" sz="4800" dirty="0">
                          <a:hlinkClick r:id="rId2" action="ppaction://hlinksldjump"/>
                        </a:rPr>
                        <a:t>250</a:t>
                      </a:r>
                      <a:endParaRPr lang="nl-NL" sz="4800" dirty="0"/>
                    </a:p>
                  </a:txBody>
                  <a:tcPr/>
                </a:tc>
                <a:tc>
                  <a:txBody>
                    <a:bodyPr/>
                    <a:lstStyle/>
                    <a:p>
                      <a:pPr algn="ctr"/>
                      <a:r>
                        <a:rPr lang="nl-NL" sz="4800" dirty="0">
                          <a:hlinkClick r:id="rId3" action="ppaction://hlinksldjump"/>
                        </a:rPr>
                        <a:t>250</a:t>
                      </a:r>
                      <a:endParaRPr lang="nl-NL" sz="4800" dirty="0"/>
                    </a:p>
                  </a:txBody>
                  <a:tcPr/>
                </a:tc>
                <a:tc>
                  <a:txBody>
                    <a:bodyPr/>
                    <a:lstStyle/>
                    <a:p>
                      <a:pPr algn="ctr"/>
                      <a:r>
                        <a:rPr lang="nl-NL" sz="4800" dirty="0">
                          <a:hlinkClick r:id="rId4" action="ppaction://hlinksldjump"/>
                        </a:rPr>
                        <a:t>250</a:t>
                      </a:r>
                      <a:endParaRPr lang="nl-NL" sz="4800" dirty="0"/>
                    </a:p>
                  </a:txBody>
                  <a:tcPr/>
                </a:tc>
                <a:tc>
                  <a:txBody>
                    <a:bodyPr/>
                    <a:lstStyle/>
                    <a:p>
                      <a:pPr algn="ctr"/>
                      <a:r>
                        <a:rPr lang="nl-NL" sz="4800" dirty="0">
                          <a:hlinkClick r:id="rId5" action="ppaction://hlinksldjump"/>
                        </a:rPr>
                        <a:t>250</a:t>
                      </a:r>
                      <a:endParaRPr lang="nl-NL" sz="4800" dirty="0"/>
                    </a:p>
                  </a:txBody>
                  <a:tcPr/>
                </a:tc>
                <a:extLst>
                  <a:ext uri="{0D108BD9-81ED-4DB2-BD59-A6C34878D82A}">
                    <a16:rowId xmlns:a16="http://schemas.microsoft.com/office/drawing/2014/main" val="3752995514"/>
                  </a:ext>
                </a:extLst>
              </a:tr>
              <a:tr h="1371600">
                <a:tc>
                  <a:txBody>
                    <a:bodyPr/>
                    <a:lstStyle/>
                    <a:p>
                      <a:pPr algn="ctr"/>
                      <a:r>
                        <a:rPr lang="nl-NL" sz="4800" dirty="0">
                          <a:hlinkClick r:id="rId6" action="ppaction://hlinksldjump"/>
                        </a:rPr>
                        <a:t>500</a:t>
                      </a:r>
                      <a:endParaRPr lang="nl-NL" sz="4800" dirty="0"/>
                    </a:p>
                  </a:txBody>
                  <a:tcPr/>
                </a:tc>
                <a:tc>
                  <a:txBody>
                    <a:bodyPr/>
                    <a:lstStyle/>
                    <a:p>
                      <a:pPr algn="ctr"/>
                      <a:r>
                        <a:rPr lang="nl-NL" sz="4800" dirty="0">
                          <a:hlinkClick r:id="rId7" action="ppaction://hlinksldjump"/>
                        </a:rPr>
                        <a:t>500</a:t>
                      </a:r>
                      <a:endParaRPr lang="nl-NL" sz="4800" dirty="0"/>
                    </a:p>
                  </a:txBody>
                  <a:tcPr/>
                </a:tc>
                <a:tc>
                  <a:txBody>
                    <a:bodyPr/>
                    <a:lstStyle/>
                    <a:p>
                      <a:pPr algn="ctr"/>
                      <a:r>
                        <a:rPr lang="nl-NL" sz="4800" dirty="0">
                          <a:hlinkClick r:id="rId8" action="ppaction://hlinksldjump"/>
                        </a:rPr>
                        <a:t>500</a:t>
                      </a:r>
                      <a:endParaRPr lang="nl-NL" sz="4800" dirty="0"/>
                    </a:p>
                  </a:txBody>
                  <a:tcPr/>
                </a:tc>
                <a:tc>
                  <a:txBody>
                    <a:bodyPr/>
                    <a:lstStyle/>
                    <a:p>
                      <a:pPr algn="ctr"/>
                      <a:r>
                        <a:rPr lang="nl-NL" sz="4800" dirty="0">
                          <a:hlinkClick r:id="rId9" action="ppaction://hlinksldjump"/>
                        </a:rPr>
                        <a:t>500</a:t>
                      </a:r>
                      <a:endParaRPr lang="nl-NL" sz="4800" dirty="0"/>
                    </a:p>
                  </a:txBody>
                  <a:tcPr/>
                </a:tc>
                <a:extLst>
                  <a:ext uri="{0D108BD9-81ED-4DB2-BD59-A6C34878D82A}">
                    <a16:rowId xmlns:a16="http://schemas.microsoft.com/office/drawing/2014/main" val="4119617758"/>
                  </a:ext>
                </a:extLst>
              </a:tr>
              <a:tr h="1371600">
                <a:tc>
                  <a:txBody>
                    <a:bodyPr/>
                    <a:lstStyle/>
                    <a:p>
                      <a:pPr algn="ctr"/>
                      <a:r>
                        <a:rPr lang="nl-NL" sz="4800" dirty="0">
                          <a:hlinkClick r:id="rId10" action="ppaction://hlinksldjump"/>
                        </a:rPr>
                        <a:t>750</a:t>
                      </a:r>
                      <a:endParaRPr lang="nl-NL" sz="4800" dirty="0"/>
                    </a:p>
                  </a:txBody>
                  <a:tcPr/>
                </a:tc>
                <a:tc>
                  <a:txBody>
                    <a:bodyPr/>
                    <a:lstStyle/>
                    <a:p>
                      <a:pPr algn="ctr"/>
                      <a:r>
                        <a:rPr lang="nl-NL" sz="4800" dirty="0">
                          <a:hlinkClick r:id="rId11" action="ppaction://hlinksldjump"/>
                        </a:rPr>
                        <a:t>750</a:t>
                      </a:r>
                      <a:endParaRPr lang="nl-NL" sz="4800" dirty="0"/>
                    </a:p>
                  </a:txBody>
                  <a:tcPr/>
                </a:tc>
                <a:tc>
                  <a:txBody>
                    <a:bodyPr/>
                    <a:lstStyle/>
                    <a:p>
                      <a:pPr algn="ctr"/>
                      <a:r>
                        <a:rPr lang="nl-NL" sz="4800" dirty="0">
                          <a:hlinkClick r:id="rId12" action="ppaction://hlinksldjump"/>
                        </a:rPr>
                        <a:t>750</a:t>
                      </a:r>
                      <a:endParaRPr lang="nl-NL" sz="4800" dirty="0"/>
                    </a:p>
                  </a:txBody>
                  <a:tcPr/>
                </a:tc>
                <a:tc>
                  <a:txBody>
                    <a:bodyPr/>
                    <a:lstStyle/>
                    <a:p>
                      <a:pPr algn="ctr"/>
                      <a:r>
                        <a:rPr lang="nl-NL" sz="4800" dirty="0">
                          <a:hlinkClick r:id="rId13" action="ppaction://hlinksldjump"/>
                        </a:rPr>
                        <a:t>750</a:t>
                      </a:r>
                      <a:endParaRPr lang="nl-NL" sz="4800" dirty="0"/>
                    </a:p>
                  </a:txBody>
                  <a:tcPr/>
                </a:tc>
                <a:extLst>
                  <a:ext uri="{0D108BD9-81ED-4DB2-BD59-A6C34878D82A}">
                    <a16:rowId xmlns:a16="http://schemas.microsoft.com/office/drawing/2014/main" val="415746937"/>
                  </a:ext>
                </a:extLst>
              </a:tr>
              <a:tr h="1371600">
                <a:tc>
                  <a:txBody>
                    <a:bodyPr/>
                    <a:lstStyle/>
                    <a:p>
                      <a:pPr algn="ctr"/>
                      <a:r>
                        <a:rPr lang="nl-NL" sz="4800" dirty="0">
                          <a:hlinkClick r:id="rId14" action="ppaction://hlinksldjump"/>
                        </a:rPr>
                        <a:t>1000</a:t>
                      </a:r>
                      <a:endParaRPr lang="nl-NL" sz="4800" dirty="0"/>
                    </a:p>
                  </a:txBody>
                  <a:tcPr/>
                </a:tc>
                <a:tc>
                  <a:txBody>
                    <a:bodyPr/>
                    <a:lstStyle/>
                    <a:p>
                      <a:pPr algn="ctr"/>
                      <a:r>
                        <a:rPr lang="nl-NL" sz="4800" dirty="0">
                          <a:hlinkClick r:id="rId15" action="ppaction://hlinksldjump"/>
                        </a:rPr>
                        <a:t>1000</a:t>
                      </a:r>
                      <a:endParaRPr lang="nl-NL" sz="4800" dirty="0"/>
                    </a:p>
                  </a:txBody>
                  <a:tcPr/>
                </a:tc>
                <a:tc>
                  <a:txBody>
                    <a:bodyPr/>
                    <a:lstStyle/>
                    <a:p>
                      <a:pPr algn="ctr"/>
                      <a:r>
                        <a:rPr lang="nl-NL" sz="4800" dirty="0">
                          <a:hlinkClick r:id="rId12" action="ppaction://hlinksldjump"/>
                        </a:rPr>
                        <a:t>1000</a:t>
                      </a:r>
                      <a:endParaRPr lang="nl-NL" sz="4800" dirty="0"/>
                    </a:p>
                  </a:txBody>
                  <a:tcPr/>
                </a:tc>
                <a:tc>
                  <a:txBody>
                    <a:bodyPr/>
                    <a:lstStyle/>
                    <a:p>
                      <a:pPr algn="ctr"/>
                      <a:r>
                        <a:rPr lang="nl-NL" sz="4800" dirty="0">
                          <a:hlinkClick r:id="rId16" action="ppaction://hlinksldjump"/>
                        </a:rPr>
                        <a:t>1000</a:t>
                      </a:r>
                      <a:endParaRPr lang="nl-NL" sz="4800" dirty="0"/>
                    </a:p>
                  </a:txBody>
                  <a:tcPr/>
                </a:tc>
                <a:extLst>
                  <a:ext uri="{0D108BD9-81ED-4DB2-BD59-A6C34878D82A}">
                    <a16:rowId xmlns:a16="http://schemas.microsoft.com/office/drawing/2014/main" val="3548953387"/>
                  </a:ext>
                </a:extLst>
              </a:tr>
            </a:tbl>
          </a:graphicData>
        </a:graphic>
      </p:graphicFrame>
    </p:spTree>
    <p:extLst>
      <p:ext uri="{BB962C8B-B14F-4D97-AF65-F5344CB8AC3E}">
        <p14:creationId xmlns:p14="http://schemas.microsoft.com/office/powerpoint/2010/main" val="179116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F3639-70B8-F440-E99E-BB189EC8C12F}"/>
              </a:ext>
            </a:extLst>
          </p:cNvPr>
          <p:cNvSpPr>
            <a:spLocks noGrp="1"/>
          </p:cNvSpPr>
          <p:nvPr>
            <p:ph type="title"/>
          </p:nvPr>
        </p:nvSpPr>
        <p:spPr/>
        <p:txBody>
          <a:bodyPr/>
          <a:lstStyle/>
          <a:p>
            <a:r>
              <a:rPr lang="nl-NL" dirty="0"/>
              <a:t>Vrije tijd 1</a:t>
            </a:r>
          </a:p>
        </p:txBody>
      </p:sp>
      <p:pic>
        <p:nvPicPr>
          <p:cNvPr id="5" name="Tijdelijke aanduiding voor inhoud 4">
            <a:extLst>
              <a:ext uri="{FF2B5EF4-FFF2-40B4-BE49-F238E27FC236}">
                <a16:creationId xmlns:a16="http://schemas.microsoft.com/office/drawing/2014/main" id="{4E3B2CA3-03A8-13AE-C6C7-F59BC35E639D}"/>
              </a:ext>
            </a:extLst>
          </p:cNvPr>
          <p:cNvPicPr>
            <a:picLocks noGrp="1" noChangeAspect="1"/>
          </p:cNvPicPr>
          <p:nvPr>
            <p:ph idx="1"/>
          </p:nvPr>
        </p:nvPicPr>
        <p:blipFill>
          <a:blip r:embed="rId3"/>
          <a:stretch>
            <a:fillRect/>
          </a:stretch>
        </p:blipFill>
        <p:spPr>
          <a:xfrm>
            <a:off x="3386264" y="2638425"/>
            <a:ext cx="5419473" cy="3101975"/>
          </a:xfrm>
        </p:spPr>
      </p:pic>
      <p:sp>
        <p:nvSpPr>
          <p:cNvPr id="6" name="Tekstvak 5">
            <a:extLst>
              <a:ext uri="{FF2B5EF4-FFF2-40B4-BE49-F238E27FC236}">
                <a16:creationId xmlns:a16="http://schemas.microsoft.com/office/drawing/2014/main" id="{4BB2EFA5-26B3-444E-C7F9-0DABAF00D6E9}"/>
              </a:ext>
            </a:extLst>
          </p:cNvPr>
          <p:cNvSpPr txBox="1"/>
          <p:nvPr/>
        </p:nvSpPr>
        <p:spPr>
          <a:xfrm>
            <a:off x="3966779" y="4565679"/>
            <a:ext cx="905522" cy="369332"/>
          </a:xfrm>
          <a:prstGeom prst="rect">
            <a:avLst/>
          </a:prstGeom>
          <a:noFill/>
        </p:spPr>
        <p:txBody>
          <a:bodyPr wrap="square" rtlCol="0">
            <a:spAutoFit/>
          </a:bodyPr>
          <a:lstStyle/>
          <a:p>
            <a:r>
              <a:rPr lang="nl-NL" dirty="0"/>
              <a:t>A</a:t>
            </a:r>
          </a:p>
        </p:txBody>
      </p:sp>
      <p:sp>
        <p:nvSpPr>
          <p:cNvPr id="7" name="Tekstvak 6">
            <a:extLst>
              <a:ext uri="{FF2B5EF4-FFF2-40B4-BE49-F238E27FC236}">
                <a16:creationId xmlns:a16="http://schemas.microsoft.com/office/drawing/2014/main" id="{85A1AF86-CCA4-DA42-C4FE-2DF469F74346}"/>
              </a:ext>
            </a:extLst>
          </p:cNvPr>
          <p:cNvSpPr txBox="1"/>
          <p:nvPr/>
        </p:nvSpPr>
        <p:spPr>
          <a:xfrm>
            <a:off x="5273334" y="4571974"/>
            <a:ext cx="1071481" cy="369332"/>
          </a:xfrm>
          <a:prstGeom prst="rect">
            <a:avLst/>
          </a:prstGeom>
          <a:noFill/>
        </p:spPr>
        <p:txBody>
          <a:bodyPr wrap="square" rtlCol="0">
            <a:spAutoFit/>
          </a:bodyPr>
          <a:lstStyle/>
          <a:p>
            <a:r>
              <a:rPr lang="nl-NL" dirty="0"/>
              <a:t>	B</a:t>
            </a:r>
          </a:p>
        </p:txBody>
      </p:sp>
      <p:sp>
        <p:nvSpPr>
          <p:cNvPr id="8" name="Tekstvak 7">
            <a:extLst>
              <a:ext uri="{FF2B5EF4-FFF2-40B4-BE49-F238E27FC236}">
                <a16:creationId xmlns:a16="http://schemas.microsoft.com/office/drawing/2014/main" id="{663BB499-8C93-46C4-2343-D5376E50B4DA}"/>
              </a:ext>
            </a:extLst>
          </p:cNvPr>
          <p:cNvSpPr txBox="1"/>
          <p:nvPr/>
        </p:nvSpPr>
        <p:spPr>
          <a:xfrm>
            <a:off x="6995604" y="5033639"/>
            <a:ext cx="506027" cy="369332"/>
          </a:xfrm>
          <a:prstGeom prst="rect">
            <a:avLst/>
          </a:prstGeom>
          <a:noFill/>
        </p:spPr>
        <p:txBody>
          <a:bodyPr wrap="square" rtlCol="0">
            <a:spAutoFit/>
          </a:bodyPr>
          <a:lstStyle/>
          <a:p>
            <a:r>
              <a:rPr lang="nl-NL" dirty="0"/>
              <a:t>C</a:t>
            </a:r>
          </a:p>
        </p:txBody>
      </p:sp>
      <p:sp>
        <p:nvSpPr>
          <p:cNvPr id="9" name="Tekstvak 8">
            <a:extLst>
              <a:ext uri="{FF2B5EF4-FFF2-40B4-BE49-F238E27FC236}">
                <a16:creationId xmlns:a16="http://schemas.microsoft.com/office/drawing/2014/main" id="{0E3F4D27-49EB-9C28-797B-E775870D7667}"/>
              </a:ext>
            </a:extLst>
          </p:cNvPr>
          <p:cNvSpPr txBox="1"/>
          <p:nvPr/>
        </p:nvSpPr>
        <p:spPr>
          <a:xfrm>
            <a:off x="1438182" y="6123543"/>
            <a:ext cx="9108490" cy="584775"/>
          </a:xfrm>
          <a:prstGeom prst="rect">
            <a:avLst/>
          </a:prstGeom>
          <a:noFill/>
        </p:spPr>
        <p:txBody>
          <a:bodyPr wrap="square" rtlCol="0">
            <a:spAutoFit/>
          </a:bodyPr>
          <a:lstStyle/>
          <a:p>
            <a:r>
              <a:rPr lang="nl-NL" sz="3200" b="1" dirty="0"/>
              <a:t>Welke aanbieding geeft de meeste korting?</a:t>
            </a:r>
          </a:p>
        </p:txBody>
      </p:sp>
    </p:spTree>
    <p:extLst>
      <p:ext uri="{BB962C8B-B14F-4D97-AF65-F5344CB8AC3E}">
        <p14:creationId xmlns:p14="http://schemas.microsoft.com/office/powerpoint/2010/main" val="13019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F6A92-CEC5-0A28-6E68-2D52FFA2686A}"/>
              </a:ext>
            </a:extLst>
          </p:cNvPr>
          <p:cNvSpPr>
            <a:spLocks noGrp="1"/>
          </p:cNvSpPr>
          <p:nvPr>
            <p:ph type="title" idx="4294967295"/>
          </p:nvPr>
        </p:nvSpPr>
        <p:spPr>
          <a:xfrm>
            <a:off x="0" y="292963"/>
            <a:ext cx="7731125" cy="1091955"/>
          </a:xfrm>
        </p:spPr>
        <p:txBody>
          <a:bodyPr/>
          <a:lstStyle/>
          <a:p>
            <a:r>
              <a:rPr lang="nl-NL" dirty="0"/>
              <a:t>Vrije tijd 2</a:t>
            </a:r>
          </a:p>
        </p:txBody>
      </p:sp>
      <p:pic>
        <p:nvPicPr>
          <p:cNvPr id="5" name="Tijdelijke aanduiding voor inhoud 4">
            <a:extLst>
              <a:ext uri="{FF2B5EF4-FFF2-40B4-BE49-F238E27FC236}">
                <a16:creationId xmlns:a16="http://schemas.microsoft.com/office/drawing/2014/main" id="{6373E1D8-BA30-0355-73B2-B1FF0BA71AB7}"/>
              </a:ext>
            </a:extLst>
          </p:cNvPr>
          <p:cNvPicPr>
            <a:picLocks noGrp="1" noChangeAspect="1"/>
          </p:cNvPicPr>
          <p:nvPr>
            <p:ph idx="4294967295"/>
          </p:nvPr>
        </p:nvPicPr>
        <p:blipFill>
          <a:blip r:embed="rId3"/>
          <a:stretch>
            <a:fillRect/>
          </a:stretch>
        </p:blipFill>
        <p:spPr>
          <a:xfrm>
            <a:off x="71022" y="1384918"/>
            <a:ext cx="8459788" cy="4225925"/>
          </a:xfrm>
        </p:spPr>
      </p:pic>
      <p:sp>
        <p:nvSpPr>
          <p:cNvPr id="6" name="Tekstvak 5">
            <a:extLst>
              <a:ext uri="{FF2B5EF4-FFF2-40B4-BE49-F238E27FC236}">
                <a16:creationId xmlns:a16="http://schemas.microsoft.com/office/drawing/2014/main" id="{B2A08F8A-EDC2-1A59-5EA0-F5C556290E30}"/>
              </a:ext>
            </a:extLst>
          </p:cNvPr>
          <p:cNvSpPr txBox="1"/>
          <p:nvPr/>
        </p:nvSpPr>
        <p:spPr>
          <a:xfrm>
            <a:off x="719091" y="5983550"/>
            <a:ext cx="10715348" cy="646331"/>
          </a:xfrm>
          <a:prstGeom prst="rect">
            <a:avLst/>
          </a:prstGeom>
          <a:noFill/>
        </p:spPr>
        <p:txBody>
          <a:bodyPr wrap="square" rtlCol="0">
            <a:spAutoFit/>
          </a:bodyPr>
          <a:lstStyle/>
          <a:p>
            <a:r>
              <a:rPr lang="nl-NL" dirty="0"/>
              <a:t>Welke abonnement kan je het beste kiezen als je per jaar 20 keer naar de bioscoop gaat,  evenredig verdeeld over het hele jaar, en bij elk bezoek een frisdrank en popcorn of M&amp;M erbij neemt?</a:t>
            </a:r>
          </a:p>
        </p:txBody>
      </p:sp>
      <p:sp>
        <p:nvSpPr>
          <p:cNvPr id="7" name="Tekstvak 6">
            <a:extLst>
              <a:ext uri="{FF2B5EF4-FFF2-40B4-BE49-F238E27FC236}">
                <a16:creationId xmlns:a16="http://schemas.microsoft.com/office/drawing/2014/main" id="{EFCDB58D-F761-6EF1-3C48-5AC2CF9530FB}"/>
              </a:ext>
            </a:extLst>
          </p:cNvPr>
          <p:cNvSpPr txBox="1"/>
          <p:nvPr/>
        </p:nvSpPr>
        <p:spPr>
          <a:xfrm>
            <a:off x="8922058" y="1384918"/>
            <a:ext cx="2814222" cy="1477328"/>
          </a:xfrm>
          <a:prstGeom prst="rect">
            <a:avLst/>
          </a:prstGeom>
          <a:noFill/>
        </p:spPr>
        <p:txBody>
          <a:bodyPr wrap="square" rtlCol="0">
            <a:spAutoFit/>
          </a:bodyPr>
          <a:lstStyle/>
          <a:p>
            <a:r>
              <a:rPr lang="nl-NL" dirty="0"/>
              <a:t>-Los kaartje kost 14 euro</a:t>
            </a:r>
          </a:p>
          <a:p>
            <a:endParaRPr lang="nl-NL" dirty="0"/>
          </a:p>
          <a:p>
            <a:r>
              <a:rPr lang="nl-NL" dirty="0"/>
              <a:t>-Drinken kost 3,5 euro</a:t>
            </a:r>
          </a:p>
          <a:p>
            <a:endParaRPr lang="nl-NL" dirty="0"/>
          </a:p>
          <a:p>
            <a:r>
              <a:rPr lang="nl-NL" dirty="0"/>
              <a:t>-Popcorn/M&amp;M kost 4 euro</a:t>
            </a:r>
          </a:p>
        </p:txBody>
      </p:sp>
    </p:spTree>
    <p:extLst>
      <p:ext uri="{BB962C8B-B14F-4D97-AF65-F5344CB8AC3E}">
        <p14:creationId xmlns:p14="http://schemas.microsoft.com/office/powerpoint/2010/main" val="167067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F484F-8ECB-2550-2729-4A95C21D2284}"/>
              </a:ext>
            </a:extLst>
          </p:cNvPr>
          <p:cNvSpPr>
            <a:spLocks noGrp="1"/>
          </p:cNvSpPr>
          <p:nvPr>
            <p:ph type="title"/>
          </p:nvPr>
        </p:nvSpPr>
        <p:spPr/>
        <p:txBody>
          <a:bodyPr/>
          <a:lstStyle/>
          <a:p>
            <a:r>
              <a:rPr lang="nl-NL" dirty="0"/>
              <a:t>Vrije Tijd 3</a:t>
            </a:r>
          </a:p>
        </p:txBody>
      </p:sp>
      <p:sp>
        <p:nvSpPr>
          <p:cNvPr id="3" name="Tijdelijke aanduiding voor inhoud 2">
            <a:extLst>
              <a:ext uri="{FF2B5EF4-FFF2-40B4-BE49-F238E27FC236}">
                <a16:creationId xmlns:a16="http://schemas.microsoft.com/office/drawing/2014/main" id="{8AF2DF67-64FE-A274-B55A-6CA097CB6B65}"/>
              </a:ext>
            </a:extLst>
          </p:cNvPr>
          <p:cNvSpPr>
            <a:spLocks noGrp="1"/>
          </p:cNvSpPr>
          <p:nvPr>
            <p:ph idx="1"/>
          </p:nvPr>
        </p:nvSpPr>
        <p:spPr/>
        <p:txBody>
          <a:bodyPr>
            <a:normAutofit/>
          </a:bodyPr>
          <a:lstStyle/>
          <a:p>
            <a:pPr algn="l"/>
            <a:r>
              <a:rPr lang="nl-NL" b="0" i="0" dirty="0">
                <a:solidFill>
                  <a:srgbClr val="555A5F"/>
                </a:solidFill>
                <a:effectLst/>
                <a:latin typeface="Nunito" pitchFamily="2" charset="0"/>
              </a:rPr>
              <a:t>Tijdens een avondje stappen met een groep van 5 vrienden beheer jij de pot. Voorafgaand aan de stapavond zit er € 35,80 in de pot. Iedereen legt deze avond € 75,- in. </a:t>
            </a:r>
          </a:p>
          <a:p>
            <a:pPr algn="l"/>
            <a:r>
              <a:rPr lang="nl-NL" b="0" i="0" dirty="0">
                <a:solidFill>
                  <a:srgbClr val="555A5F"/>
                </a:solidFill>
                <a:effectLst/>
                <a:latin typeface="Nunito" pitchFamily="2" charset="0"/>
              </a:rPr>
              <a:t>Jij betaalt de volgende rekeningen:</a:t>
            </a:r>
            <a:br>
              <a:rPr lang="nl-NL" b="0" i="0" dirty="0">
                <a:solidFill>
                  <a:srgbClr val="555A5F"/>
                </a:solidFill>
                <a:effectLst/>
                <a:latin typeface="Nunito" pitchFamily="2" charset="0"/>
              </a:rPr>
            </a:br>
            <a:r>
              <a:rPr lang="nl-NL" b="0" i="0" dirty="0">
                <a:solidFill>
                  <a:srgbClr val="555A5F"/>
                </a:solidFill>
                <a:effectLst/>
                <a:latin typeface="Nunito" pitchFamily="2" charset="0"/>
              </a:rPr>
              <a:t>drankjes op het terras: € 62,75</a:t>
            </a:r>
            <a:br>
              <a:rPr lang="nl-NL" b="0" i="0" dirty="0">
                <a:solidFill>
                  <a:srgbClr val="555A5F"/>
                </a:solidFill>
                <a:effectLst/>
                <a:latin typeface="Nunito" pitchFamily="2" charset="0"/>
              </a:rPr>
            </a:br>
            <a:r>
              <a:rPr lang="nl-NL" b="0" i="0" dirty="0">
                <a:solidFill>
                  <a:srgbClr val="555A5F"/>
                </a:solidFill>
                <a:effectLst/>
                <a:latin typeface="Nunito" pitchFamily="2" charset="0"/>
              </a:rPr>
              <a:t>hapje eten: € 202,80</a:t>
            </a:r>
            <a:br>
              <a:rPr lang="nl-NL" b="0" i="0" dirty="0">
                <a:solidFill>
                  <a:srgbClr val="555A5F"/>
                </a:solidFill>
                <a:effectLst/>
                <a:latin typeface="Nunito" pitchFamily="2" charset="0"/>
              </a:rPr>
            </a:br>
            <a:r>
              <a:rPr lang="nl-NL" b="0" i="0" dirty="0">
                <a:solidFill>
                  <a:srgbClr val="555A5F"/>
                </a:solidFill>
                <a:effectLst/>
                <a:latin typeface="Nunito" pitchFamily="2" charset="0"/>
              </a:rPr>
              <a:t>drankjes in de kroeg: € 135,40</a:t>
            </a:r>
            <a:br>
              <a:rPr lang="nl-NL" b="0" i="0" dirty="0">
                <a:solidFill>
                  <a:srgbClr val="555A5F"/>
                </a:solidFill>
                <a:effectLst/>
                <a:latin typeface="Nunito" pitchFamily="2" charset="0"/>
              </a:rPr>
            </a:br>
            <a:br>
              <a:rPr lang="nl-NL" b="0" i="0" dirty="0">
                <a:solidFill>
                  <a:srgbClr val="555A5F"/>
                </a:solidFill>
                <a:effectLst/>
                <a:latin typeface="Nunito" pitchFamily="2" charset="0"/>
              </a:rPr>
            </a:br>
            <a:endParaRPr lang="nl-NL" b="0" i="0" dirty="0">
              <a:solidFill>
                <a:srgbClr val="555A5F"/>
              </a:solidFill>
              <a:effectLst/>
              <a:latin typeface="Nunito" pitchFamily="2" charset="0"/>
            </a:endParaRPr>
          </a:p>
          <a:p>
            <a:pPr algn="l"/>
            <a:r>
              <a:rPr lang="nl-NL" b="1" i="0" dirty="0">
                <a:solidFill>
                  <a:srgbClr val="555A5F"/>
                </a:solidFill>
                <a:effectLst/>
                <a:latin typeface="Nunito" pitchFamily="2" charset="0"/>
              </a:rPr>
              <a:t>Hoeveel zit er na het avondje stappen nog in de pot?</a:t>
            </a:r>
            <a:endParaRPr lang="nl-NL" b="0" i="0" dirty="0">
              <a:solidFill>
                <a:srgbClr val="555A5F"/>
              </a:solidFill>
              <a:effectLst/>
              <a:latin typeface="Nunito" pitchFamily="2" charset="0"/>
            </a:endParaRPr>
          </a:p>
          <a:p>
            <a:endParaRPr lang="nl-NL" dirty="0"/>
          </a:p>
        </p:txBody>
      </p:sp>
    </p:spTree>
    <p:extLst>
      <p:ext uri="{BB962C8B-B14F-4D97-AF65-F5344CB8AC3E}">
        <p14:creationId xmlns:p14="http://schemas.microsoft.com/office/powerpoint/2010/main" val="397022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81D9-163A-3437-3F6B-0C9DAACA3D73}"/>
              </a:ext>
            </a:extLst>
          </p:cNvPr>
          <p:cNvSpPr>
            <a:spLocks noGrp="1"/>
          </p:cNvSpPr>
          <p:nvPr>
            <p:ph type="title"/>
          </p:nvPr>
        </p:nvSpPr>
        <p:spPr>
          <a:xfrm>
            <a:off x="870012" y="71022"/>
            <a:ext cx="7395099" cy="1296140"/>
          </a:xfrm>
        </p:spPr>
        <p:txBody>
          <a:bodyPr/>
          <a:lstStyle/>
          <a:p>
            <a:r>
              <a:rPr lang="nl-NL" dirty="0"/>
              <a:t>Vrije tijd 4</a:t>
            </a:r>
          </a:p>
        </p:txBody>
      </p:sp>
      <p:sp>
        <p:nvSpPr>
          <p:cNvPr id="3" name="Tijdelijke aanduiding voor inhoud 2">
            <a:extLst>
              <a:ext uri="{FF2B5EF4-FFF2-40B4-BE49-F238E27FC236}">
                <a16:creationId xmlns:a16="http://schemas.microsoft.com/office/drawing/2014/main" id="{A7E469BC-426E-CECE-436B-C12D977A6761}"/>
              </a:ext>
            </a:extLst>
          </p:cNvPr>
          <p:cNvSpPr>
            <a:spLocks noGrp="1"/>
          </p:cNvSpPr>
          <p:nvPr>
            <p:ph idx="1"/>
          </p:nvPr>
        </p:nvSpPr>
        <p:spPr>
          <a:xfrm>
            <a:off x="328474" y="1438183"/>
            <a:ext cx="8043169" cy="4738780"/>
          </a:xfrm>
        </p:spPr>
        <p:txBody>
          <a:bodyPr/>
          <a:lstStyle/>
          <a:p>
            <a:r>
              <a:rPr lang="nl-NL" dirty="0"/>
              <a:t>Je gaat stappen met je vrienden, je geeft 2 rondjes.</a:t>
            </a:r>
          </a:p>
          <a:p>
            <a:r>
              <a:rPr lang="nl-NL" dirty="0"/>
              <a:t>Het eerste rondje bestaat uit 3 vaasjes, 2 Bacardi </a:t>
            </a:r>
            <a:r>
              <a:rPr lang="nl-NL" dirty="0" err="1"/>
              <a:t>Linom</a:t>
            </a:r>
            <a:r>
              <a:rPr lang="nl-NL" dirty="0"/>
              <a:t> en 2 cola.</a:t>
            </a:r>
          </a:p>
          <a:p>
            <a:r>
              <a:rPr lang="nl-NL" dirty="0"/>
              <a:t>Het tweede rondje bestaat uit 2 fluitjes, 3 </a:t>
            </a:r>
            <a:r>
              <a:rPr lang="nl-NL" dirty="0" err="1"/>
              <a:t>pints</a:t>
            </a:r>
            <a:r>
              <a:rPr lang="nl-NL" dirty="0"/>
              <a:t>, 1 cola, 1 </a:t>
            </a:r>
            <a:r>
              <a:rPr lang="nl-NL" dirty="0" err="1"/>
              <a:t>barcardi</a:t>
            </a:r>
            <a:r>
              <a:rPr lang="nl-NL" dirty="0"/>
              <a:t> </a:t>
            </a:r>
            <a:r>
              <a:rPr lang="nl-NL" dirty="0" err="1"/>
              <a:t>Carta</a:t>
            </a:r>
            <a:r>
              <a:rPr lang="nl-NL" dirty="0"/>
              <a:t> </a:t>
            </a:r>
            <a:r>
              <a:rPr lang="nl-NL" dirty="0" err="1"/>
              <a:t>Oro</a:t>
            </a:r>
            <a:r>
              <a:rPr lang="nl-NL" dirty="0"/>
              <a:t>.</a:t>
            </a:r>
          </a:p>
          <a:p>
            <a:r>
              <a:rPr lang="nl-NL" dirty="0"/>
              <a:t>Wat betaal je gemiddeld </a:t>
            </a:r>
          </a:p>
          <a:p>
            <a:pPr marL="0" indent="0">
              <a:buNone/>
            </a:pPr>
            <a:r>
              <a:rPr lang="nl-NL" dirty="0"/>
              <a:t>   per rondje?</a:t>
            </a:r>
          </a:p>
          <a:p>
            <a:endParaRPr lang="nl-NL" dirty="0"/>
          </a:p>
        </p:txBody>
      </p:sp>
      <p:pic>
        <p:nvPicPr>
          <p:cNvPr id="5" name="Afbeelding 4">
            <a:extLst>
              <a:ext uri="{FF2B5EF4-FFF2-40B4-BE49-F238E27FC236}">
                <a16:creationId xmlns:a16="http://schemas.microsoft.com/office/drawing/2014/main" id="{796250E4-3215-DD2B-897B-1A1F19A0EC77}"/>
              </a:ext>
            </a:extLst>
          </p:cNvPr>
          <p:cNvPicPr>
            <a:picLocks noChangeAspect="1"/>
          </p:cNvPicPr>
          <p:nvPr/>
        </p:nvPicPr>
        <p:blipFill>
          <a:blip r:embed="rId3"/>
          <a:stretch>
            <a:fillRect/>
          </a:stretch>
        </p:blipFill>
        <p:spPr>
          <a:xfrm rot="625965">
            <a:off x="7826919" y="516286"/>
            <a:ext cx="4015669" cy="5224688"/>
          </a:xfrm>
          <a:prstGeom prst="rect">
            <a:avLst/>
          </a:prstGeom>
        </p:spPr>
      </p:pic>
      <p:pic>
        <p:nvPicPr>
          <p:cNvPr id="7" name="Afbeelding 6">
            <a:extLst>
              <a:ext uri="{FF2B5EF4-FFF2-40B4-BE49-F238E27FC236}">
                <a16:creationId xmlns:a16="http://schemas.microsoft.com/office/drawing/2014/main" id="{505957E5-85C1-2D8D-3FBA-704A2E11BD61}"/>
              </a:ext>
            </a:extLst>
          </p:cNvPr>
          <p:cNvPicPr>
            <a:picLocks noChangeAspect="1"/>
          </p:cNvPicPr>
          <p:nvPr/>
        </p:nvPicPr>
        <p:blipFill>
          <a:blip r:embed="rId4"/>
          <a:stretch>
            <a:fillRect/>
          </a:stretch>
        </p:blipFill>
        <p:spPr>
          <a:xfrm rot="21019926">
            <a:off x="3121472" y="2976229"/>
            <a:ext cx="4519999" cy="4678382"/>
          </a:xfrm>
          <a:prstGeom prst="rect">
            <a:avLst/>
          </a:prstGeom>
        </p:spPr>
      </p:pic>
    </p:spTree>
    <p:extLst>
      <p:ext uri="{BB962C8B-B14F-4D97-AF65-F5344CB8AC3E}">
        <p14:creationId xmlns:p14="http://schemas.microsoft.com/office/powerpoint/2010/main" val="138410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4C795-7B3C-056B-4AB8-B42FF046B73B}"/>
              </a:ext>
            </a:extLst>
          </p:cNvPr>
          <p:cNvSpPr>
            <a:spLocks noGrp="1"/>
          </p:cNvSpPr>
          <p:nvPr>
            <p:ph type="title"/>
          </p:nvPr>
        </p:nvSpPr>
        <p:spPr/>
        <p:txBody>
          <a:bodyPr/>
          <a:lstStyle/>
          <a:p>
            <a:endParaRPr lang="nl-NL"/>
          </a:p>
        </p:txBody>
      </p:sp>
      <p:graphicFrame>
        <p:nvGraphicFramePr>
          <p:cNvPr id="8" name="Tabel 8">
            <a:extLst>
              <a:ext uri="{FF2B5EF4-FFF2-40B4-BE49-F238E27FC236}">
                <a16:creationId xmlns:a16="http://schemas.microsoft.com/office/drawing/2014/main" id="{587B3F5B-DF3F-6C3E-241D-2A7829D74A28}"/>
              </a:ext>
            </a:extLst>
          </p:cNvPr>
          <p:cNvGraphicFramePr>
            <a:graphicFrameLocks noGrp="1"/>
          </p:cNvGraphicFramePr>
          <p:nvPr>
            <p:ph idx="1"/>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86137263"/>
                    </a:ext>
                  </a:extLst>
                </a:gridCol>
                <a:gridCol w="3048000">
                  <a:extLst>
                    <a:ext uri="{9D8B030D-6E8A-4147-A177-3AD203B41FA5}">
                      <a16:colId xmlns:a16="http://schemas.microsoft.com/office/drawing/2014/main" val="1126110302"/>
                    </a:ext>
                  </a:extLst>
                </a:gridCol>
                <a:gridCol w="3048000">
                  <a:extLst>
                    <a:ext uri="{9D8B030D-6E8A-4147-A177-3AD203B41FA5}">
                      <a16:colId xmlns:a16="http://schemas.microsoft.com/office/drawing/2014/main" val="2597641993"/>
                    </a:ext>
                  </a:extLst>
                </a:gridCol>
                <a:gridCol w="3048000">
                  <a:extLst>
                    <a:ext uri="{9D8B030D-6E8A-4147-A177-3AD203B41FA5}">
                      <a16:colId xmlns:a16="http://schemas.microsoft.com/office/drawing/2014/main" val="2381326386"/>
                    </a:ext>
                  </a:extLst>
                </a:gridCol>
              </a:tblGrid>
              <a:tr h="1371600">
                <a:tc>
                  <a:txBody>
                    <a:bodyPr/>
                    <a:lstStyle/>
                    <a:p>
                      <a:pPr algn="ctr"/>
                      <a:r>
                        <a:rPr lang="nl-NL" sz="3200" dirty="0"/>
                        <a:t>Vrije tijd</a:t>
                      </a:r>
                    </a:p>
                  </a:txBody>
                  <a:tcPr/>
                </a:tc>
                <a:tc>
                  <a:txBody>
                    <a:bodyPr/>
                    <a:lstStyle/>
                    <a:p>
                      <a:pPr algn="ctr"/>
                      <a:r>
                        <a:rPr lang="nl-NL" sz="3200" dirty="0"/>
                        <a:t>Wonen</a:t>
                      </a:r>
                    </a:p>
                  </a:txBody>
                  <a:tcPr/>
                </a:tc>
                <a:tc>
                  <a:txBody>
                    <a:bodyPr/>
                    <a:lstStyle/>
                    <a:p>
                      <a:pPr algn="ctr"/>
                      <a:r>
                        <a:rPr lang="nl-NL" sz="3200" dirty="0"/>
                        <a:t>Vervoer</a:t>
                      </a:r>
                    </a:p>
                  </a:txBody>
                  <a:tcPr/>
                </a:tc>
                <a:tc>
                  <a:txBody>
                    <a:bodyPr/>
                    <a:lstStyle/>
                    <a:p>
                      <a:pPr algn="ctr"/>
                      <a:r>
                        <a:rPr lang="nl-NL" sz="3200" dirty="0"/>
                        <a:t>Studie en werk</a:t>
                      </a:r>
                    </a:p>
                  </a:txBody>
                  <a:tcPr/>
                </a:tc>
                <a:extLst>
                  <a:ext uri="{0D108BD9-81ED-4DB2-BD59-A6C34878D82A}">
                    <a16:rowId xmlns:a16="http://schemas.microsoft.com/office/drawing/2014/main" val="3927532870"/>
                  </a:ext>
                </a:extLst>
              </a:tr>
              <a:tr h="1371600">
                <a:tc>
                  <a:txBody>
                    <a:bodyPr/>
                    <a:lstStyle/>
                    <a:p>
                      <a:pPr algn="ctr"/>
                      <a:r>
                        <a:rPr lang="nl-NL" sz="4800" dirty="0">
                          <a:hlinkClick r:id="rId2" action="ppaction://hlinksldjump"/>
                        </a:rPr>
                        <a:t>250</a:t>
                      </a:r>
                      <a:endParaRPr lang="nl-NL" sz="4800" dirty="0"/>
                    </a:p>
                  </a:txBody>
                  <a:tcPr/>
                </a:tc>
                <a:tc>
                  <a:txBody>
                    <a:bodyPr/>
                    <a:lstStyle/>
                    <a:p>
                      <a:pPr algn="ctr"/>
                      <a:r>
                        <a:rPr lang="nl-NL" sz="4800" dirty="0">
                          <a:hlinkClick r:id="rId3" action="ppaction://hlinksldjump"/>
                        </a:rPr>
                        <a:t>250</a:t>
                      </a:r>
                      <a:endParaRPr lang="nl-NL" sz="4800" dirty="0"/>
                    </a:p>
                  </a:txBody>
                  <a:tcPr/>
                </a:tc>
                <a:tc>
                  <a:txBody>
                    <a:bodyPr/>
                    <a:lstStyle/>
                    <a:p>
                      <a:pPr algn="ctr"/>
                      <a:r>
                        <a:rPr lang="nl-NL" sz="4800" dirty="0">
                          <a:hlinkClick r:id="rId4" action="ppaction://hlinksldjump"/>
                        </a:rPr>
                        <a:t>250</a:t>
                      </a:r>
                      <a:endParaRPr lang="nl-NL" sz="4800" dirty="0"/>
                    </a:p>
                  </a:txBody>
                  <a:tcPr/>
                </a:tc>
                <a:tc>
                  <a:txBody>
                    <a:bodyPr/>
                    <a:lstStyle/>
                    <a:p>
                      <a:pPr algn="ctr"/>
                      <a:r>
                        <a:rPr lang="nl-NL" sz="4800" dirty="0">
                          <a:hlinkClick r:id="rId5" action="ppaction://hlinksldjump"/>
                        </a:rPr>
                        <a:t>250</a:t>
                      </a:r>
                      <a:endParaRPr lang="nl-NL" sz="4800" dirty="0"/>
                    </a:p>
                  </a:txBody>
                  <a:tcPr/>
                </a:tc>
                <a:extLst>
                  <a:ext uri="{0D108BD9-81ED-4DB2-BD59-A6C34878D82A}">
                    <a16:rowId xmlns:a16="http://schemas.microsoft.com/office/drawing/2014/main" val="3752995514"/>
                  </a:ext>
                </a:extLst>
              </a:tr>
              <a:tr h="1371600">
                <a:tc>
                  <a:txBody>
                    <a:bodyPr/>
                    <a:lstStyle/>
                    <a:p>
                      <a:pPr algn="ctr"/>
                      <a:r>
                        <a:rPr lang="nl-NL" sz="4800" dirty="0">
                          <a:hlinkClick r:id="rId6" action="ppaction://hlinksldjump"/>
                        </a:rPr>
                        <a:t>500</a:t>
                      </a:r>
                      <a:endParaRPr lang="nl-NL" sz="4800" dirty="0"/>
                    </a:p>
                  </a:txBody>
                  <a:tcPr/>
                </a:tc>
                <a:tc>
                  <a:txBody>
                    <a:bodyPr/>
                    <a:lstStyle/>
                    <a:p>
                      <a:pPr algn="ctr"/>
                      <a:r>
                        <a:rPr lang="nl-NL" sz="4800" dirty="0">
                          <a:hlinkClick r:id="rId7" action="ppaction://hlinksldjump"/>
                        </a:rPr>
                        <a:t>500</a:t>
                      </a:r>
                      <a:endParaRPr lang="nl-NL" sz="4800" dirty="0"/>
                    </a:p>
                  </a:txBody>
                  <a:tcPr/>
                </a:tc>
                <a:tc>
                  <a:txBody>
                    <a:bodyPr/>
                    <a:lstStyle/>
                    <a:p>
                      <a:pPr algn="ctr"/>
                      <a:r>
                        <a:rPr lang="nl-NL" sz="4800" dirty="0">
                          <a:hlinkClick r:id="rId8" action="ppaction://hlinksldjump"/>
                        </a:rPr>
                        <a:t>500</a:t>
                      </a:r>
                      <a:endParaRPr lang="nl-NL" sz="4800" dirty="0"/>
                    </a:p>
                  </a:txBody>
                  <a:tcPr/>
                </a:tc>
                <a:tc>
                  <a:txBody>
                    <a:bodyPr/>
                    <a:lstStyle/>
                    <a:p>
                      <a:pPr algn="ctr"/>
                      <a:r>
                        <a:rPr lang="nl-NL" sz="4800" dirty="0">
                          <a:hlinkClick r:id="rId9" action="ppaction://hlinksldjump"/>
                        </a:rPr>
                        <a:t>500</a:t>
                      </a:r>
                      <a:endParaRPr lang="nl-NL" sz="4800" dirty="0"/>
                    </a:p>
                  </a:txBody>
                  <a:tcPr/>
                </a:tc>
                <a:extLst>
                  <a:ext uri="{0D108BD9-81ED-4DB2-BD59-A6C34878D82A}">
                    <a16:rowId xmlns:a16="http://schemas.microsoft.com/office/drawing/2014/main" val="4119617758"/>
                  </a:ext>
                </a:extLst>
              </a:tr>
              <a:tr h="1371600">
                <a:tc>
                  <a:txBody>
                    <a:bodyPr/>
                    <a:lstStyle/>
                    <a:p>
                      <a:pPr algn="ctr"/>
                      <a:r>
                        <a:rPr lang="nl-NL" sz="4800" dirty="0">
                          <a:hlinkClick r:id="rId10" action="ppaction://hlinksldjump"/>
                        </a:rPr>
                        <a:t>750</a:t>
                      </a:r>
                      <a:endParaRPr lang="nl-NL" sz="4800" dirty="0"/>
                    </a:p>
                  </a:txBody>
                  <a:tcPr/>
                </a:tc>
                <a:tc>
                  <a:txBody>
                    <a:bodyPr/>
                    <a:lstStyle/>
                    <a:p>
                      <a:pPr algn="ctr"/>
                      <a:r>
                        <a:rPr lang="nl-NL" sz="4800" dirty="0">
                          <a:hlinkClick r:id="rId11" action="ppaction://hlinksldjump"/>
                        </a:rPr>
                        <a:t>750</a:t>
                      </a:r>
                      <a:endParaRPr lang="nl-NL" sz="4800" dirty="0"/>
                    </a:p>
                  </a:txBody>
                  <a:tcPr/>
                </a:tc>
                <a:tc>
                  <a:txBody>
                    <a:bodyPr/>
                    <a:lstStyle/>
                    <a:p>
                      <a:pPr algn="ctr"/>
                      <a:r>
                        <a:rPr lang="nl-NL" sz="4800" dirty="0">
                          <a:hlinkClick r:id="rId12" action="ppaction://hlinksldjump"/>
                        </a:rPr>
                        <a:t>750</a:t>
                      </a:r>
                      <a:endParaRPr lang="nl-NL" sz="4800" dirty="0"/>
                    </a:p>
                  </a:txBody>
                  <a:tcPr/>
                </a:tc>
                <a:tc>
                  <a:txBody>
                    <a:bodyPr/>
                    <a:lstStyle/>
                    <a:p>
                      <a:pPr algn="ctr"/>
                      <a:r>
                        <a:rPr lang="nl-NL" sz="4800" dirty="0">
                          <a:hlinkClick r:id="rId13" action="ppaction://hlinksldjump"/>
                        </a:rPr>
                        <a:t>750</a:t>
                      </a:r>
                      <a:endParaRPr lang="nl-NL" sz="4800" dirty="0"/>
                    </a:p>
                  </a:txBody>
                  <a:tcPr/>
                </a:tc>
                <a:extLst>
                  <a:ext uri="{0D108BD9-81ED-4DB2-BD59-A6C34878D82A}">
                    <a16:rowId xmlns:a16="http://schemas.microsoft.com/office/drawing/2014/main" val="415746937"/>
                  </a:ext>
                </a:extLst>
              </a:tr>
              <a:tr h="1371600">
                <a:tc>
                  <a:txBody>
                    <a:bodyPr/>
                    <a:lstStyle/>
                    <a:p>
                      <a:pPr algn="ctr"/>
                      <a:r>
                        <a:rPr lang="nl-NL" sz="4800" dirty="0">
                          <a:hlinkClick r:id="rId14" action="ppaction://hlinksldjump"/>
                        </a:rPr>
                        <a:t>1000</a:t>
                      </a:r>
                      <a:endParaRPr lang="nl-NL" sz="4800" dirty="0"/>
                    </a:p>
                  </a:txBody>
                  <a:tcPr/>
                </a:tc>
                <a:tc>
                  <a:txBody>
                    <a:bodyPr/>
                    <a:lstStyle/>
                    <a:p>
                      <a:pPr algn="ctr"/>
                      <a:r>
                        <a:rPr lang="nl-NL" sz="4800" dirty="0">
                          <a:hlinkClick r:id="rId15" action="ppaction://hlinksldjump"/>
                        </a:rPr>
                        <a:t>1000</a:t>
                      </a:r>
                      <a:endParaRPr lang="nl-NL" sz="4800" dirty="0"/>
                    </a:p>
                  </a:txBody>
                  <a:tcPr/>
                </a:tc>
                <a:tc>
                  <a:txBody>
                    <a:bodyPr/>
                    <a:lstStyle/>
                    <a:p>
                      <a:pPr algn="ctr"/>
                      <a:r>
                        <a:rPr lang="nl-NL" sz="4800" dirty="0">
                          <a:hlinkClick r:id="rId12" action="ppaction://hlinksldjump"/>
                        </a:rPr>
                        <a:t>1000</a:t>
                      </a:r>
                      <a:endParaRPr lang="nl-NL" sz="4800" dirty="0"/>
                    </a:p>
                  </a:txBody>
                  <a:tcPr/>
                </a:tc>
                <a:tc>
                  <a:txBody>
                    <a:bodyPr/>
                    <a:lstStyle/>
                    <a:p>
                      <a:pPr algn="ctr"/>
                      <a:r>
                        <a:rPr lang="nl-NL" sz="4800" dirty="0">
                          <a:hlinkClick r:id="rId16" action="ppaction://hlinksldjump"/>
                        </a:rPr>
                        <a:t>1000</a:t>
                      </a:r>
                      <a:endParaRPr lang="nl-NL" sz="4800" dirty="0"/>
                    </a:p>
                  </a:txBody>
                  <a:tcPr/>
                </a:tc>
                <a:extLst>
                  <a:ext uri="{0D108BD9-81ED-4DB2-BD59-A6C34878D82A}">
                    <a16:rowId xmlns:a16="http://schemas.microsoft.com/office/drawing/2014/main" val="3548953387"/>
                  </a:ext>
                </a:extLst>
              </a:tr>
            </a:tbl>
          </a:graphicData>
        </a:graphic>
      </p:graphicFrame>
    </p:spTree>
    <p:extLst>
      <p:ext uri="{BB962C8B-B14F-4D97-AF65-F5344CB8AC3E}">
        <p14:creationId xmlns:p14="http://schemas.microsoft.com/office/powerpoint/2010/main" val="399591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D8DEC-C7EC-DB91-33B7-950A87E77AD4}"/>
              </a:ext>
            </a:extLst>
          </p:cNvPr>
          <p:cNvSpPr>
            <a:spLocks noGrp="1"/>
          </p:cNvSpPr>
          <p:nvPr>
            <p:ph type="title"/>
          </p:nvPr>
        </p:nvSpPr>
        <p:spPr/>
        <p:txBody>
          <a:bodyPr/>
          <a:lstStyle/>
          <a:p>
            <a:r>
              <a:rPr lang="nl-NL" dirty="0"/>
              <a:t>Wonen 1</a:t>
            </a:r>
          </a:p>
        </p:txBody>
      </p:sp>
      <p:pic>
        <p:nvPicPr>
          <p:cNvPr id="5" name="Tijdelijke aanduiding voor inhoud 4">
            <a:extLst>
              <a:ext uri="{FF2B5EF4-FFF2-40B4-BE49-F238E27FC236}">
                <a16:creationId xmlns:a16="http://schemas.microsoft.com/office/drawing/2014/main" id="{D443F80B-6F76-E7A0-643F-808E81C05051}"/>
              </a:ext>
            </a:extLst>
          </p:cNvPr>
          <p:cNvPicPr>
            <a:picLocks noGrp="1" noChangeAspect="1"/>
          </p:cNvPicPr>
          <p:nvPr>
            <p:ph sz="half" idx="1"/>
          </p:nvPr>
        </p:nvPicPr>
        <p:blipFill>
          <a:blip r:embed="rId3"/>
          <a:stretch>
            <a:fillRect/>
          </a:stretch>
        </p:blipFill>
        <p:spPr>
          <a:xfrm>
            <a:off x="355107" y="2441212"/>
            <a:ext cx="6045693" cy="4115576"/>
          </a:xfrm>
        </p:spPr>
      </p:pic>
      <p:sp>
        <p:nvSpPr>
          <p:cNvPr id="6" name="Tijdelijke aanduiding voor inhoud 5">
            <a:extLst>
              <a:ext uri="{FF2B5EF4-FFF2-40B4-BE49-F238E27FC236}">
                <a16:creationId xmlns:a16="http://schemas.microsoft.com/office/drawing/2014/main" id="{D2393BFD-ED69-35D9-398B-C302A0CBA328}"/>
              </a:ext>
            </a:extLst>
          </p:cNvPr>
          <p:cNvSpPr>
            <a:spLocks noGrp="1"/>
          </p:cNvSpPr>
          <p:nvPr>
            <p:ph sz="half" idx="2"/>
          </p:nvPr>
        </p:nvSpPr>
        <p:spPr>
          <a:xfrm>
            <a:off x="6667129" y="2441212"/>
            <a:ext cx="4536489" cy="3298814"/>
          </a:xfrm>
        </p:spPr>
        <p:txBody>
          <a:bodyPr/>
          <a:lstStyle/>
          <a:p>
            <a:r>
              <a:rPr lang="nl-NL" dirty="0"/>
              <a:t>Links in de hoek zie je de afmeting van het balkon. </a:t>
            </a:r>
          </a:p>
          <a:p>
            <a:r>
              <a:rPr lang="nl-NL" dirty="0"/>
              <a:t>Rechts zie je de bank die je wil gaan plaatsen</a:t>
            </a:r>
          </a:p>
          <a:p>
            <a:r>
              <a:rPr lang="nl-NL" dirty="0"/>
              <a:t>Hoeveel M2 houd je nog over van je balkon?</a:t>
            </a:r>
          </a:p>
        </p:txBody>
      </p:sp>
    </p:spTree>
    <p:extLst>
      <p:ext uri="{BB962C8B-B14F-4D97-AF65-F5344CB8AC3E}">
        <p14:creationId xmlns:p14="http://schemas.microsoft.com/office/powerpoint/2010/main" val="391953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C8991-1BCA-1521-B14D-72000EC7D280}"/>
              </a:ext>
            </a:extLst>
          </p:cNvPr>
          <p:cNvSpPr>
            <a:spLocks noGrp="1"/>
          </p:cNvSpPr>
          <p:nvPr>
            <p:ph type="title"/>
          </p:nvPr>
        </p:nvSpPr>
        <p:spPr/>
        <p:txBody>
          <a:bodyPr/>
          <a:lstStyle/>
          <a:p>
            <a:r>
              <a:rPr lang="nl-NL" dirty="0"/>
              <a:t>Wonen 2</a:t>
            </a:r>
          </a:p>
        </p:txBody>
      </p:sp>
      <p:sp>
        <p:nvSpPr>
          <p:cNvPr id="3" name="Tijdelijke aanduiding voor inhoud 2">
            <a:extLst>
              <a:ext uri="{FF2B5EF4-FFF2-40B4-BE49-F238E27FC236}">
                <a16:creationId xmlns:a16="http://schemas.microsoft.com/office/drawing/2014/main" id="{C9546930-1F0B-DA6D-05CE-8031CFD0D8BF}"/>
              </a:ext>
            </a:extLst>
          </p:cNvPr>
          <p:cNvSpPr>
            <a:spLocks noGrp="1"/>
          </p:cNvSpPr>
          <p:nvPr>
            <p:ph idx="1"/>
          </p:nvPr>
        </p:nvSpPr>
        <p:spPr/>
        <p:txBody>
          <a:bodyPr>
            <a:normAutofit/>
          </a:bodyPr>
          <a:lstStyle/>
          <a:p>
            <a:r>
              <a:rPr lang="nl-NL" sz="2400" dirty="0"/>
              <a:t>De slaapkamer is op het zuiden en daarom besluit je zonnewering aan te schaffen. De afmeting van het raam is als volgt 178x255 cm</a:t>
            </a:r>
          </a:p>
          <a:p>
            <a:r>
              <a:rPr lang="nl-NL" sz="2400" dirty="0"/>
              <a:t>De zonnewering kost </a:t>
            </a:r>
            <a:r>
              <a:rPr lang="nl-NL" sz="2400" b="0" i="0" dirty="0">
                <a:solidFill>
                  <a:srgbClr val="202124"/>
                </a:solidFill>
                <a:effectLst/>
              </a:rPr>
              <a:t>€170,- </a:t>
            </a:r>
            <a:r>
              <a:rPr lang="nl-NL" sz="2400" b="0" i="0" dirty="0">
                <a:solidFill>
                  <a:srgbClr val="040C28"/>
                </a:solidFill>
                <a:effectLst/>
              </a:rPr>
              <a:t>per</a:t>
            </a:r>
            <a:r>
              <a:rPr lang="nl-NL" sz="2400" b="0" i="0" dirty="0">
                <a:solidFill>
                  <a:srgbClr val="202124"/>
                </a:solidFill>
                <a:effectLst/>
              </a:rPr>
              <a:t> m² </a:t>
            </a:r>
          </a:p>
          <a:p>
            <a:r>
              <a:rPr lang="nl-NL" sz="2400" dirty="0">
                <a:solidFill>
                  <a:srgbClr val="202124"/>
                </a:solidFill>
              </a:rPr>
              <a:t>H</a:t>
            </a:r>
            <a:r>
              <a:rPr lang="nl-NL" sz="2400" dirty="0"/>
              <a:t>oeveel kost de zonnewering? </a:t>
            </a:r>
          </a:p>
        </p:txBody>
      </p:sp>
    </p:spTree>
    <p:extLst>
      <p:ext uri="{BB962C8B-B14F-4D97-AF65-F5344CB8AC3E}">
        <p14:creationId xmlns:p14="http://schemas.microsoft.com/office/powerpoint/2010/main" val="585513398"/>
      </p:ext>
    </p:extLst>
  </p:cSld>
  <p:clrMapOvr>
    <a:masterClrMapping/>
  </p:clrMapOvr>
</p:sld>
</file>

<file path=ppt/theme/theme1.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5d63c80d-4c7e-4249-bb29-1bbc163bcae9" xsi:nil="true"/>
    <Members xmlns="5d63c80d-4c7e-4249-bb29-1bbc163bcae9">
      <UserInfo>
        <DisplayName/>
        <AccountId xsi:nil="true"/>
        <AccountType/>
      </UserInfo>
    </Members>
    <Member_Groups xmlns="5d63c80d-4c7e-4249-bb29-1bbc163bcae9">
      <UserInfo>
        <DisplayName/>
        <AccountId xsi:nil="true"/>
        <AccountType/>
      </UserInfo>
    </Member_Groups>
    <NotebookType xmlns="5d63c80d-4c7e-4249-bb29-1bbc163bcae9" xsi:nil="true"/>
    <Self_Registration_Enabled xmlns="5d63c80d-4c7e-4249-bb29-1bbc163bcae9" xsi:nil="true"/>
    <Has_Leaders_Only_SectionGroup xmlns="5d63c80d-4c7e-4249-bb29-1bbc163bcae9" xsi:nil="true"/>
    <Leaders xmlns="5d63c80d-4c7e-4249-bb29-1bbc163bcae9">
      <UserInfo>
        <DisplayName/>
        <AccountId xsi:nil="true"/>
        <AccountType/>
      </UserInfo>
    </Leaders>
    <Distribution_Groups xmlns="5d63c80d-4c7e-4249-bb29-1bbc163bcae9" xsi:nil="true"/>
    <IsNotebookLocked xmlns="5d63c80d-4c7e-4249-bb29-1bbc163bcae9" xsi:nil="true"/>
    <DefaultSectionNames xmlns="5d63c80d-4c7e-4249-bb29-1bbc163bcae9" xsi:nil="true"/>
    <TaxCatchAll xmlns="7440188d-30e4-4cd4-8546-482ab525c632" xsi:nil="true"/>
    <CultureName xmlns="5d63c80d-4c7e-4249-bb29-1bbc163bcae9" xsi:nil="true"/>
    <lcf76f155ced4ddcb4097134ff3c332f xmlns="5d63c80d-4c7e-4249-bb29-1bbc163bcae9">
      <Terms xmlns="http://schemas.microsoft.com/office/infopath/2007/PartnerControls"/>
    </lcf76f155ced4ddcb4097134ff3c332f>
    <LMS_Mappings xmlns="5d63c80d-4c7e-4249-bb29-1bbc163bcae9" xsi:nil="true"/>
    <Invited_Leaders xmlns="5d63c80d-4c7e-4249-bb29-1bbc163bcae9" xsi:nil="true"/>
    <Invited_Members xmlns="5d63c80d-4c7e-4249-bb29-1bbc163bcae9" xsi:nil="true"/>
    <FolderType xmlns="5d63c80d-4c7e-4249-bb29-1bbc163bcae9" xsi:nil="true"/>
    <TeamsChannelId xmlns="5d63c80d-4c7e-4249-bb29-1bbc163bcae9" xsi:nil="true"/>
    <Math_Settings xmlns="5d63c80d-4c7e-4249-bb29-1bbc163bcae9" xsi:nil="true"/>
    <Owner xmlns="5d63c80d-4c7e-4249-bb29-1bbc163bcae9">
      <UserInfo>
        <DisplayName/>
        <AccountId xsi:nil="true"/>
        <AccountType/>
      </UserInfo>
    </Owner>
    <AppVersion xmlns="5d63c80d-4c7e-4249-bb29-1bbc163bcae9" xsi:nil="true"/>
    <Is_Collaboration_Space_Locked xmlns="5d63c80d-4c7e-4249-bb29-1bbc163bcae9" xsi:nil="true"/>
    <Teams_Channel_Section_Location xmlns="5d63c80d-4c7e-4249-bb29-1bbc163bc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7849F3E28D4489209CCA0D00F7B75" ma:contentTypeVersion="39" ma:contentTypeDescription="Een nieuw document maken." ma:contentTypeScope="" ma:versionID="c3beccc682a8ffa88dff07489ee4b590">
  <xsd:schema xmlns:xsd="http://www.w3.org/2001/XMLSchema" xmlns:xs="http://www.w3.org/2001/XMLSchema" xmlns:p="http://schemas.microsoft.com/office/2006/metadata/properties" xmlns:ns2="5d63c80d-4c7e-4249-bb29-1bbc163bcae9" xmlns:ns3="7440188d-30e4-4cd4-8546-482ab525c632" targetNamespace="http://schemas.microsoft.com/office/2006/metadata/properties" ma:root="true" ma:fieldsID="04228ea347eb627f982bcbe63392f8c8" ns2:_="" ns3:_="">
    <xsd:import namespace="5d63c80d-4c7e-4249-bb29-1bbc163bcae9"/>
    <xsd:import namespace="7440188d-30e4-4cd4-8546-482ab525c6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3c80d-4c7e-4249-bb29-1bbc163bca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Leaders" ma:index="35" nillable="true" ma:displayName="Invited Leaders" ma:internalName="Invited_Leaders">
      <xsd:simpleType>
        <xsd:restriction base="dms:Note">
          <xsd:maxLength value="255"/>
        </xsd:restriction>
      </xsd:simpleType>
    </xsd:element>
    <xsd:element name="Invited_Members" ma:index="36" nillable="true" ma:displayName="Invited Members" ma:internalName="Invited_Member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Leaders_Only_SectionGroup" ma:index="38" nillable="true" ma:displayName="Has Leaders Only SectionGroup" ma:internalName="Has_Leaders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lcf76f155ced4ddcb4097134ff3c332f" ma:index="43"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40188d-30e4-4cd4-8546-482ab525c632"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44" nillable="true" ma:displayName="Taxonomy Catch All Column" ma:hidden="true" ma:list="{7b3a86e5-0471-47cd-9eea-2b3621888cea}" ma:internalName="TaxCatchAll" ma:showField="CatchAllData" ma:web="7440188d-30e4-4cd4-8546-482ab525c6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4798A-7605-4235-BA5D-88307F62894B}">
  <ds:schemaRef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7440188d-30e4-4cd4-8546-482ab525c632"/>
    <ds:schemaRef ds:uri="http://schemas.microsoft.com/office/2006/metadata/properties"/>
    <ds:schemaRef ds:uri="http://purl.org/dc/terms/"/>
    <ds:schemaRef ds:uri="http://schemas.openxmlformats.org/package/2006/metadata/core-properties"/>
    <ds:schemaRef ds:uri="5d63c80d-4c7e-4249-bb29-1bbc163bcae9"/>
  </ds:schemaRefs>
</ds:datastoreItem>
</file>

<file path=customXml/itemProps2.xml><?xml version="1.0" encoding="utf-8"?>
<ds:datastoreItem xmlns:ds="http://schemas.openxmlformats.org/officeDocument/2006/customXml" ds:itemID="{A60EA449-D79E-4AD3-809C-C35450A85DF9}">
  <ds:schemaRefs>
    <ds:schemaRef ds:uri="http://schemas.microsoft.com/sharepoint/v3/contenttype/forms"/>
  </ds:schemaRefs>
</ds:datastoreItem>
</file>

<file path=customXml/itemProps3.xml><?xml version="1.0" encoding="utf-8"?>
<ds:datastoreItem xmlns:ds="http://schemas.openxmlformats.org/officeDocument/2006/customXml" ds:itemID="{C3E4DF0B-C14B-4420-AB4E-74350527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3c80d-4c7e-4249-bb29-1bbc163bcae9"/>
    <ds:schemaRef ds:uri="7440188d-30e4-4cd4-8546-482ab525c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TM10001115[[fn=Pakket]]</Template>
  <TotalTime>3747</TotalTime>
  <Words>1061</Words>
  <Application>Microsoft Macintosh PowerPoint</Application>
  <PresentationFormat>Breedbeeld</PresentationFormat>
  <Paragraphs>209</Paragraphs>
  <Slides>22</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Gill Sans MT</vt:lpstr>
      <vt:lpstr>Nunito</vt:lpstr>
      <vt:lpstr>Times New Roman</vt:lpstr>
      <vt:lpstr>Pakket</vt:lpstr>
      <vt:lpstr>rekenen</vt:lpstr>
      <vt:lpstr>PowerPoint-presentatie</vt:lpstr>
      <vt:lpstr>Vrije tijd 1</vt:lpstr>
      <vt:lpstr>Vrije tijd 2</vt:lpstr>
      <vt:lpstr>Vrije Tijd 3</vt:lpstr>
      <vt:lpstr>Vrije tijd 4</vt:lpstr>
      <vt:lpstr>PowerPoint-presentatie</vt:lpstr>
      <vt:lpstr>Wonen 1</vt:lpstr>
      <vt:lpstr>Wonen 2</vt:lpstr>
      <vt:lpstr>Wonen 3</vt:lpstr>
      <vt:lpstr>Wonen 4 kattenrollers</vt:lpstr>
      <vt:lpstr>PowerPoint-presentatie</vt:lpstr>
      <vt:lpstr>Vervoer 1</vt:lpstr>
      <vt:lpstr>Vervoer 2</vt:lpstr>
      <vt:lpstr>Vervoer 3</vt:lpstr>
      <vt:lpstr>Vervoer 4</vt:lpstr>
      <vt:lpstr>PowerPoint-presentatie</vt:lpstr>
      <vt:lpstr>Studie en werk 1</vt:lpstr>
      <vt:lpstr>Studie en werk 2</vt:lpstr>
      <vt:lpstr>Studie en werk 3</vt:lpstr>
      <vt:lpstr>Studie en werk 4</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rekenen</dc:title>
  <dc:creator>Marleen Denissen</dc:creator>
  <cp:lastModifiedBy>Renske van Assema</cp:lastModifiedBy>
  <cp:revision>32</cp:revision>
  <dcterms:created xsi:type="dcterms:W3CDTF">2023-11-01T14:50:25Z</dcterms:created>
  <dcterms:modified xsi:type="dcterms:W3CDTF">2024-02-22T11:52:07Z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0x010100E0C7849F3E28D4489209CCA0D00F7B75</vt:lpwstr>
  </property>
  <property fmtid="{D5CDD505-2E9C-101B-9397-08002B2CF9AE}" pid="3" name="MediaServiceImageTags">
    <vt:lpwstr/>
  </property>
</Properties>
</file>